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5"/>
  </p:notesMasterIdLst>
  <p:sldIdLst>
    <p:sldId id="271" r:id="rId2"/>
    <p:sldId id="263" r:id="rId3"/>
    <p:sldId id="262" r:id="rId4"/>
    <p:sldId id="267" r:id="rId5"/>
    <p:sldId id="268" r:id="rId6"/>
    <p:sldId id="288" r:id="rId7"/>
    <p:sldId id="285" r:id="rId8"/>
    <p:sldId id="289" r:id="rId9"/>
    <p:sldId id="287" r:id="rId10"/>
    <p:sldId id="284" r:id="rId11"/>
    <p:sldId id="266" r:id="rId12"/>
    <p:sldId id="290" r:id="rId13"/>
    <p:sldId id="291" r:id="rId14"/>
    <p:sldId id="292" r:id="rId15"/>
    <p:sldId id="293" r:id="rId16"/>
    <p:sldId id="294" r:id="rId17"/>
    <p:sldId id="295" r:id="rId18"/>
    <p:sldId id="296" r:id="rId19"/>
    <p:sldId id="297" r:id="rId20"/>
    <p:sldId id="300" r:id="rId21"/>
    <p:sldId id="302" r:id="rId22"/>
    <p:sldId id="303" r:id="rId23"/>
    <p:sldId id="301" r:id="rId24"/>
    <p:sldId id="265" r:id="rId25"/>
    <p:sldId id="306" r:id="rId26"/>
    <p:sldId id="307" r:id="rId27"/>
    <p:sldId id="299" r:id="rId28"/>
    <p:sldId id="308" r:id="rId29"/>
    <p:sldId id="264" r:id="rId30"/>
    <p:sldId id="304" r:id="rId31"/>
    <p:sldId id="305" r:id="rId32"/>
    <p:sldId id="309" r:id="rId33"/>
    <p:sldId id="310" r:id="rId34"/>
  </p:sldIdLst>
  <p:sldSz cx="12192000" cy="6858000"/>
  <p:notesSz cx="6858000" cy="9144000"/>
  <p:embeddedFontLst>
    <p:embeddedFont>
      <p:font typeface="HY견고딕" panose="02030600000101010101" pitchFamily="18" charset="-127"/>
      <p:regular r:id="rId36"/>
    </p:embeddedFont>
    <p:embeddedFont>
      <p:font typeface="HY헤드라인M" panose="02030600000101010101" pitchFamily="18" charset="-127"/>
      <p:regular r:id="rId37"/>
    </p:embeddedFont>
    <p:embeddedFont>
      <p:font typeface="맑은 고딕" panose="020B0503020000020004" pitchFamily="50" charset="-127"/>
      <p:regular r:id="rId38"/>
      <p:bold r:id="rId3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85723"/>
    <a:srgbClr val="78887B"/>
    <a:srgbClr val="FFB4C7"/>
    <a:srgbClr val="E659A8"/>
    <a:srgbClr val="FF004A"/>
    <a:srgbClr val="A9B3AB"/>
    <a:srgbClr val="515B5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033" autoAdjust="0"/>
    <p:restoredTop sz="96279" autoAdjust="0"/>
  </p:normalViewPr>
  <p:slideViewPr>
    <p:cSldViewPr snapToGrid="0">
      <p:cViewPr varScale="1">
        <p:scale>
          <a:sx n="83" d="100"/>
          <a:sy n="83" d="100"/>
        </p:scale>
        <p:origin x="120" y="35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5" d="100"/>
          <a:sy n="65" d="100"/>
        </p:scale>
        <p:origin x="3154" y="5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201A34-9ACE-4490-A541-16CDEB625826}" type="datetimeFigureOut">
              <a:rPr lang="ko-KR" altLang="en-US" smtClean="0"/>
              <a:t>2022-06-16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323961-3788-4956-80DE-62FDC5FE1C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3847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9BC211-68B9-5873-42E2-99BF924434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8DE4DA3-7684-6606-5C13-0A7E913D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DF6D60E-E3C5-E5B0-C33D-ECCBBB6AD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92325-2123-4162-824F-485C479C8E0D}" type="datetimeFigureOut">
              <a:rPr lang="ko-KR" altLang="en-US" smtClean="0"/>
              <a:t>2022-06-16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E71C0E2-36DE-32A0-BBFB-D79CF92BD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B97215E-51DA-4778-E0AE-1F9B26785C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A4E8F-2BC9-4C28-9161-0F4E355380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9912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46502E-F688-8D2C-CC91-AA1ADE817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757203D-BBC9-1579-4071-E399585CD2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713DCE9-73B7-1773-22F5-2CABB281A2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92325-2123-4162-824F-485C479C8E0D}" type="datetimeFigureOut">
              <a:rPr lang="ko-KR" altLang="en-US" smtClean="0"/>
              <a:t>2022-06-16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4285194-326C-6830-8F14-E37F6FD2B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F9848A-60AA-B3A0-63AC-3EE3861C6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A4E8F-2BC9-4C28-9161-0F4E355380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92959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FB4990A-E3D9-274C-C6F3-E6F3E42F08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3A6451D-B130-230C-5DCE-75AF412E5A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2F77EE-48B3-C056-93AF-236205D247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92325-2123-4162-824F-485C479C8E0D}" type="datetimeFigureOut">
              <a:rPr lang="ko-KR" altLang="en-US" smtClean="0"/>
              <a:t>2022-06-16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0C83A4F-EB7F-CB56-748D-C6763EE9A0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8F9F9B3-6F94-B908-7370-C48C87A157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A4E8F-2BC9-4C28-9161-0F4E355380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04302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0A4494-0F38-B9F0-C807-6578731FF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ADC4482-9FE8-8C40-7960-0EAD70E8DE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E906B0E-47EC-9D29-4F1A-32B42A389B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92325-2123-4162-824F-485C479C8E0D}" type="datetimeFigureOut">
              <a:rPr lang="ko-KR" altLang="en-US" smtClean="0"/>
              <a:t>2022-06-16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10E9C03-C99E-021E-AA96-2AD294873F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358510B-B12D-144C-A919-94A955F6E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A4E8F-2BC9-4C28-9161-0F4E355380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02762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EE684E-7C51-3EA5-8FBC-DE1B3D746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56214E4-1151-9986-5226-88D41B226C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7AA3017-D7B8-9885-64DC-C0C26CEF12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92325-2123-4162-824F-485C479C8E0D}" type="datetimeFigureOut">
              <a:rPr lang="ko-KR" altLang="en-US" smtClean="0"/>
              <a:t>2022-06-16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015E20F-ED94-A217-D543-F11B05EC3E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F6B32BF-CACC-399D-3518-AC890AD87F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A4E8F-2BC9-4C28-9161-0F4E355380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37187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65AD22-7F86-2F06-1DE1-ACCC1D4D4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8BB0CC8-F929-3586-5E74-9C71459B74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BB4B735-5E7D-178D-BE69-1D7035B8BE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B16528D-8FE0-9B94-F534-2645A845BF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92325-2123-4162-824F-485C479C8E0D}" type="datetimeFigureOut">
              <a:rPr lang="ko-KR" altLang="en-US" smtClean="0"/>
              <a:t>2022-06-16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0A24408-2505-99C2-2168-60B40AAA0C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0295AAB-1A11-2587-191F-E934201BB1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A4E8F-2BC9-4C28-9161-0F4E355380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34967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9B5FB1-1ED5-2884-1A39-B2443F5131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239C9DF-56BD-C2E8-4A76-61F405BD3D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BE2843D-9D20-901E-AA41-361B3F54B9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E5E55D2-5995-C4E2-5528-F8BA1133E8E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6242EC1-09B5-AB13-2C63-392FB03476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EB6356C-3EBF-D92F-A615-3909BD4831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92325-2123-4162-824F-485C479C8E0D}" type="datetimeFigureOut">
              <a:rPr lang="ko-KR" altLang="en-US" smtClean="0"/>
              <a:t>2022-06-16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93D59F5-DCB1-11FA-1F75-7BB1F8F14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50489C1-B977-A6A0-CAF1-82444C38E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A4E8F-2BC9-4C28-9161-0F4E355380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03989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14BB41-DBFC-A624-D0E2-545AEA086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EDA86BD-F416-6CFF-A6AA-F65823EA0B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92325-2123-4162-824F-485C479C8E0D}" type="datetimeFigureOut">
              <a:rPr lang="ko-KR" altLang="en-US" smtClean="0"/>
              <a:t>2022-06-16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CF99465-DB96-B9BA-2F94-F56835BC66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11642F5-49FC-7706-8FCB-0272062A53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A4E8F-2BC9-4C28-9161-0F4E355380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19342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E5FD3F7-C03D-032C-C3DF-CD9E8AF41C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92325-2123-4162-824F-485C479C8E0D}" type="datetimeFigureOut">
              <a:rPr lang="ko-KR" altLang="en-US" smtClean="0"/>
              <a:t>2022-06-16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344A379-CB55-B15C-95CC-5591DF03A4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432E48C-88F3-A0A7-8596-ABC99E8C6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A4E8F-2BC9-4C28-9161-0F4E355380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22890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4FAD38-A219-E5B1-C4E3-517A67FC5B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9FCEB65-E8EC-4101-CB5E-CC1F5F6155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EDC49BB-C6C7-DAE6-CB4C-E09642AA6C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A83EE92-E3C6-ADCE-96B9-28789E201B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92325-2123-4162-824F-485C479C8E0D}" type="datetimeFigureOut">
              <a:rPr lang="ko-KR" altLang="en-US" smtClean="0"/>
              <a:t>2022-06-16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BC50E0E-E1B7-8ED4-656F-540D67A590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A993D3E-BAF1-BF9A-7ED5-B45534D917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A4E8F-2BC9-4C28-9161-0F4E355380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61392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94C48C-5CA9-2936-FDB3-8D293E7B88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9A327DA-C225-FC3F-83A1-F862A708420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D31817C-7E90-7E40-7490-44F0DECE20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61F1793-A2D0-C3CF-1C54-2E59D4FC52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92325-2123-4162-824F-485C479C8E0D}" type="datetimeFigureOut">
              <a:rPr lang="ko-KR" altLang="en-US" smtClean="0"/>
              <a:t>2022-06-16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B6A265D-F0AE-F47B-5A2A-1FEEED015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DF532FB-B633-65A1-3980-6B9CEDC8DA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A4E8F-2BC9-4C28-9161-0F4E355380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95167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F056F3F-CB83-F371-C7CD-DD17E5879B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2A35ECE-147B-47A1-886E-A923EC9926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D063352-A5E9-9AD7-8674-9F289EA72CA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C92325-2123-4162-824F-485C479C8E0D}" type="datetimeFigureOut">
              <a:rPr lang="ko-KR" altLang="en-US" smtClean="0"/>
              <a:t>2022-06-16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AB1A1D1-0988-AFAB-2347-ED2248A450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D3CF310-78AD-4CA1-29DE-61803AE09F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9A4E8F-2BC9-4C28-9161-0F4E355380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18305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 descr="옷을 정리하는 사람">
            <a:extLst>
              <a:ext uri="{FF2B5EF4-FFF2-40B4-BE49-F238E27FC236}">
                <a16:creationId xmlns:a16="http://schemas.microsoft.com/office/drawing/2014/main" id="{EE357BFF-E829-F64F-DDBF-73703972CE3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9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E00A257B-5AF6-983E-0E3A-2FF77FAEA973}"/>
              </a:ext>
            </a:extLst>
          </p:cNvPr>
          <p:cNvSpPr/>
          <p:nvPr/>
        </p:nvSpPr>
        <p:spPr>
          <a:xfrm>
            <a:off x="163627" y="158817"/>
            <a:ext cx="3744229" cy="6535554"/>
          </a:xfrm>
          <a:prstGeom prst="rect">
            <a:avLst/>
          </a:prstGeom>
          <a:solidFill>
            <a:schemeClr val="tx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F1FF25D-EF4F-45E6-DE87-2BA65960C0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9829" y="1566740"/>
            <a:ext cx="3152457" cy="1071562"/>
          </a:xfrm>
        </p:spPr>
        <p:txBody>
          <a:bodyPr/>
          <a:lstStyle/>
          <a:p>
            <a:r>
              <a:rPr lang="en-US" altLang="ko-K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Hanger</a:t>
            </a:r>
            <a:endParaRPr lang="ko-KR" alt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8" name="순서도: 처리 7">
            <a:extLst>
              <a:ext uri="{FF2B5EF4-FFF2-40B4-BE49-F238E27FC236}">
                <a16:creationId xmlns:a16="http://schemas.microsoft.com/office/drawing/2014/main" id="{62CBEDB1-C072-EE61-7248-9B4546A22A53}"/>
              </a:ext>
            </a:extLst>
          </p:cNvPr>
          <p:cNvSpPr/>
          <p:nvPr/>
        </p:nvSpPr>
        <p:spPr>
          <a:xfrm>
            <a:off x="163628" y="163629"/>
            <a:ext cx="11858325" cy="6535554"/>
          </a:xfrm>
          <a:prstGeom prst="flowChartProcess">
            <a:avLst/>
          </a:prstGeom>
          <a:noFill/>
          <a:ln w="19050">
            <a:solidFill>
              <a:schemeClr val="tx1"/>
            </a:solidFill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E95C04-17A6-9922-7182-25A2342B60C4}"/>
              </a:ext>
            </a:extLst>
          </p:cNvPr>
          <p:cNvSpPr txBox="1"/>
          <p:nvPr/>
        </p:nvSpPr>
        <p:spPr>
          <a:xfrm>
            <a:off x="1059776" y="4223601"/>
            <a:ext cx="1951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전지적 소공 시점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43131782-8FA8-179D-E6E2-E5EB8B85F00E}"/>
              </a:ext>
            </a:extLst>
          </p:cNvPr>
          <p:cNvCxnSpPr>
            <a:cxnSpLocks/>
          </p:cNvCxnSpPr>
          <p:nvPr/>
        </p:nvCxnSpPr>
        <p:spPr>
          <a:xfrm>
            <a:off x="505745" y="1787154"/>
            <a:ext cx="0" cy="79761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A807A681-EB95-E008-F272-32870BD60D27}"/>
              </a:ext>
            </a:extLst>
          </p:cNvPr>
          <p:cNvSpPr txBox="1"/>
          <p:nvPr/>
        </p:nvSpPr>
        <p:spPr>
          <a:xfrm>
            <a:off x="970092" y="4782739"/>
            <a:ext cx="23994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</a:rPr>
              <a:t>201811002 </a:t>
            </a:r>
            <a:r>
              <a:rPr lang="ko-KR" altLang="en-US" sz="1600" dirty="0">
                <a:solidFill>
                  <a:schemeClr val="bg1"/>
                </a:solidFill>
              </a:rPr>
              <a:t>최승호</a:t>
            </a:r>
            <a:r>
              <a:rPr lang="en-US" altLang="ko-KR" sz="1600" dirty="0">
                <a:solidFill>
                  <a:schemeClr val="bg1"/>
                </a:solidFill>
              </a:rPr>
              <a:t>(</a:t>
            </a:r>
            <a:r>
              <a:rPr lang="ko-KR" altLang="en-US" sz="1600" dirty="0">
                <a:solidFill>
                  <a:schemeClr val="bg1"/>
                </a:solidFill>
              </a:rPr>
              <a:t>조장</a:t>
            </a:r>
            <a:r>
              <a:rPr lang="en-US" altLang="ko-KR" sz="1600" dirty="0">
                <a:solidFill>
                  <a:schemeClr val="bg1"/>
                </a:solidFill>
              </a:rPr>
              <a:t>)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65CCCC6-6EEC-F9D9-9C6D-4B83567A6B98}"/>
              </a:ext>
            </a:extLst>
          </p:cNvPr>
          <p:cNvSpPr/>
          <p:nvPr/>
        </p:nvSpPr>
        <p:spPr>
          <a:xfrm>
            <a:off x="763058" y="4868163"/>
            <a:ext cx="169892" cy="167705"/>
          </a:xfrm>
          <a:prstGeom prst="rect">
            <a:avLst/>
          </a:prstGeom>
          <a:solidFill>
            <a:schemeClr val="bg1"/>
          </a:solidFill>
          <a:ln w="19050">
            <a:solidFill>
              <a:srgbClr val="515B53"/>
            </a:solidFill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E83E7CF-2A66-8D0C-512B-EBBCE9443F95}"/>
              </a:ext>
            </a:extLst>
          </p:cNvPr>
          <p:cNvSpPr txBox="1"/>
          <p:nvPr/>
        </p:nvSpPr>
        <p:spPr>
          <a:xfrm>
            <a:off x="970092" y="5126857"/>
            <a:ext cx="23994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</a:rPr>
              <a:t>201810913 </a:t>
            </a:r>
            <a:r>
              <a:rPr lang="ko-KR" altLang="en-US" sz="1600" dirty="0">
                <a:solidFill>
                  <a:schemeClr val="bg1"/>
                </a:solidFill>
              </a:rPr>
              <a:t>김영재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8F9D26C8-F1F4-1456-7B11-C2927E901D4E}"/>
              </a:ext>
            </a:extLst>
          </p:cNvPr>
          <p:cNvSpPr/>
          <p:nvPr/>
        </p:nvSpPr>
        <p:spPr>
          <a:xfrm>
            <a:off x="763058" y="5212281"/>
            <a:ext cx="169892" cy="167705"/>
          </a:xfrm>
          <a:prstGeom prst="rect">
            <a:avLst/>
          </a:prstGeom>
          <a:solidFill>
            <a:schemeClr val="bg1"/>
          </a:solidFill>
          <a:ln w="19050">
            <a:solidFill>
              <a:srgbClr val="515B53"/>
            </a:solidFill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BDBE381-E43C-572A-460D-73FC9D2416BA}"/>
              </a:ext>
            </a:extLst>
          </p:cNvPr>
          <p:cNvSpPr txBox="1"/>
          <p:nvPr/>
        </p:nvSpPr>
        <p:spPr>
          <a:xfrm>
            <a:off x="970092" y="5472547"/>
            <a:ext cx="23994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</a:rPr>
              <a:t>201810972 </a:t>
            </a:r>
            <a:r>
              <a:rPr lang="ko-KR" altLang="en-US" sz="1600" dirty="0" err="1">
                <a:solidFill>
                  <a:schemeClr val="bg1"/>
                </a:solidFill>
              </a:rPr>
              <a:t>이원민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95612C78-2ADD-0A66-1AE9-59EC46D5A15D}"/>
              </a:ext>
            </a:extLst>
          </p:cNvPr>
          <p:cNvSpPr/>
          <p:nvPr/>
        </p:nvSpPr>
        <p:spPr>
          <a:xfrm>
            <a:off x="763058" y="5557971"/>
            <a:ext cx="169892" cy="167705"/>
          </a:xfrm>
          <a:prstGeom prst="rect">
            <a:avLst/>
          </a:prstGeom>
          <a:solidFill>
            <a:schemeClr val="bg1"/>
          </a:solidFill>
          <a:ln w="19050">
            <a:solidFill>
              <a:srgbClr val="515B53"/>
            </a:solidFill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E98BA57-55DD-FE15-FB0F-EBF5636A22E8}"/>
              </a:ext>
            </a:extLst>
          </p:cNvPr>
          <p:cNvSpPr txBox="1"/>
          <p:nvPr/>
        </p:nvSpPr>
        <p:spPr>
          <a:xfrm>
            <a:off x="970092" y="5819809"/>
            <a:ext cx="23994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</a:rPr>
              <a:t>201811003 </a:t>
            </a:r>
            <a:r>
              <a:rPr lang="ko-KR" altLang="en-US" sz="1600" dirty="0">
                <a:solidFill>
                  <a:schemeClr val="bg1"/>
                </a:solidFill>
              </a:rPr>
              <a:t>최우석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DB53E82-6978-42B1-620B-747BC37EF3DA}"/>
              </a:ext>
            </a:extLst>
          </p:cNvPr>
          <p:cNvSpPr/>
          <p:nvPr/>
        </p:nvSpPr>
        <p:spPr>
          <a:xfrm>
            <a:off x="763058" y="5905233"/>
            <a:ext cx="169892" cy="167705"/>
          </a:xfrm>
          <a:prstGeom prst="rect">
            <a:avLst/>
          </a:prstGeom>
          <a:solidFill>
            <a:schemeClr val="bg1"/>
          </a:solidFill>
          <a:ln w="19050">
            <a:solidFill>
              <a:srgbClr val="515B53"/>
            </a:solidFill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EC4E00A-AA52-0435-721C-498C62D152B5}"/>
              </a:ext>
            </a:extLst>
          </p:cNvPr>
          <p:cNvSpPr txBox="1"/>
          <p:nvPr/>
        </p:nvSpPr>
        <p:spPr>
          <a:xfrm>
            <a:off x="970092" y="6168643"/>
            <a:ext cx="23994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</a:rPr>
              <a:t>201810898 </a:t>
            </a:r>
            <a:r>
              <a:rPr lang="ko-KR" altLang="en-US" sz="1600" dirty="0">
                <a:solidFill>
                  <a:schemeClr val="bg1"/>
                </a:solidFill>
              </a:rPr>
              <a:t>고명세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8FDB67E-212B-F308-097F-BA6EFEAF54FE}"/>
              </a:ext>
            </a:extLst>
          </p:cNvPr>
          <p:cNvSpPr/>
          <p:nvPr/>
        </p:nvSpPr>
        <p:spPr>
          <a:xfrm>
            <a:off x="763058" y="6254067"/>
            <a:ext cx="169892" cy="167705"/>
          </a:xfrm>
          <a:prstGeom prst="rect">
            <a:avLst/>
          </a:prstGeom>
          <a:solidFill>
            <a:schemeClr val="bg1"/>
          </a:solidFill>
          <a:ln w="19050">
            <a:solidFill>
              <a:srgbClr val="515B53"/>
            </a:solidFill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49733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직사각형 32">
            <a:extLst>
              <a:ext uri="{FF2B5EF4-FFF2-40B4-BE49-F238E27FC236}">
                <a16:creationId xmlns:a16="http://schemas.microsoft.com/office/drawing/2014/main" id="{6B8C3BC4-67EB-79A4-B92A-F1585D399E19}"/>
              </a:ext>
            </a:extLst>
          </p:cNvPr>
          <p:cNvSpPr/>
          <p:nvPr/>
        </p:nvSpPr>
        <p:spPr>
          <a:xfrm>
            <a:off x="0" y="1109117"/>
            <a:ext cx="6935638" cy="1063776"/>
          </a:xfrm>
          <a:prstGeom prst="rect">
            <a:avLst/>
          </a:prstGeom>
          <a:solidFill>
            <a:schemeClr val="accent6">
              <a:lumMod val="7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순서도: 처리 7">
            <a:extLst>
              <a:ext uri="{FF2B5EF4-FFF2-40B4-BE49-F238E27FC236}">
                <a16:creationId xmlns:a16="http://schemas.microsoft.com/office/drawing/2014/main" id="{62CBEDB1-C072-EE61-7248-9B4546A22A53}"/>
              </a:ext>
            </a:extLst>
          </p:cNvPr>
          <p:cNvSpPr/>
          <p:nvPr/>
        </p:nvSpPr>
        <p:spPr>
          <a:xfrm>
            <a:off x="163628" y="163629"/>
            <a:ext cx="11858325" cy="6535554"/>
          </a:xfrm>
          <a:prstGeom prst="flowChartProcess">
            <a:avLst/>
          </a:prstGeom>
          <a:noFill/>
          <a:ln w="19050">
            <a:solidFill>
              <a:schemeClr val="tx1"/>
            </a:solidFill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06EF79-673A-8278-6616-59D9BA29350A}"/>
              </a:ext>
            </a:extLst>
          </p:cNvPr>
          <p:cNvSpPr txBox="1"/>
          <p:nvPr/>
        </p:nvSpPr>
        <p:spPr>
          <a:xfrm>
            <a:off x="1267201" y="1354362"/>
            <a:ext cx="38655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유스케이스</a:t>
            </a:r>
            <a:r>
              <a:rPr lang="ko-KR" altLang="en-US" sz="3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목록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2A1F5CB-D224-E97D-78A9-001CDA4247EA}"/>
              </a:ext>
            </a:extLst>
          </p:cNvPr>
          <p:cNvSpPr txBox="1"/>
          <p:nvPr/>
        </p:nvSpPr>
        <p:spPr>
          <a:xfrm>
            <a:off x="1574980" y="4135349"/>
            <a:ext cx="8695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kern="0" spc="0" dirty="0">
                <a:solidFill>
                  <a:srgbClr val="000000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로그아웃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사용자 로그아웃을 한다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94D080B-34D8-B846-BC6C-34C974555ADA}"/>
              </a:ext>
            </a:extLst>
          </p:cNvPr>
          <p:cNvSpPr txBox="1"/>
          <p:nvPr/>
        </p:nvSpPr>
        <p:spPr>
          <a:xfrm>
            <a:off x="1574979" y="4856051"/>
            <a:ext cx="8419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kern="0" spc="0" dirty="0">
                <a:solidFill>
                  <a:srgbClr val="000000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비밀번호 변경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: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사용자 비밀번호를 변경한다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18" name="그래픽 17" descr="배지 체크 표시1 단색으로 채워진">
            <a:extLst>
              <a:ext uri="{FF2B5EF4-FFF2-40B4-BE49-F238E27FC236}">
                <a16:creationId xmlns:a16="http://schemas.microsoft.com/office/drawing/2014/main" id="{AE2E23D1-998E-0C3C-E019-A4C1AC2E76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67201" y="4161676"/>
            <a:ext cx="307777" cy="307777"/>
          </a:xfrm>
          <a:prstGeom prst="rect">
            <a:avLst/>
          </a:prstGeom>
        </p:spPr>
      </p:pic>
      <p:pic>
        <p:nvPicPr>
          <p:cNvPr id="19" name="그래픽 18" descr="배지 체크 표시1 단색으로 채워진">
            <a:extLst>
              <a:ext uri="{FF2B5EF4-FFF2-40B4-BE49-F238E27FC236}">
                <a16:creationId xmlns:a16="http://schemas.microsoft.com/office/drawing/2014/main" id="{97388226-5A43-0D8F-030F-1556BF6DFF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67201" y="4886828"/>
            <a:ext cx="307777" cy="30777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07B54AC-1AE3-1805-D97C-CDE23189EB29}"/>
              </a:ext>
            </a:extLst>
          </p:cNvPr>
          <p:cNvSpPr txBox="1"/>
          <p:nvPr/>
        </p:nvSpPr>
        <p:spPr>
          <a:xfrm>
            <a:off x="1574979" y="5575043"/>
            <a:ext cx="8419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kern="0" spc="0" dirty="0">
                <a:solidFill>
                  <a:srgbClr val="000000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닉네임 변경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: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사용자 닉네임을 변경한다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21" name="그래픽 20" descr="배지 체크 표시1 단색으로 채워진">
            <a:extLst>
              <a:ext uri="{FF2B5EF4-FFF2-40B4-BE49-F238E27FC236}">
                <a16:creationId xmlns:a16="http://schemas.microsoft.com/office/drawing/2014/main" id="{95EA24EA-1835-D33E-FA07-F5A04EB634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67201" y="5605820"/>
            <a:ext cx="307777" cy="30777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B7A8ED7-55AD-BFB4-65E0-E02D6D2EE1DB}"/>
              </a:ext>
            </a:extLst>
          </p:cNvPr>
          <p:cNvSpPr txBox="1"/>
          <p:nvPr/>
        </p:nvSpPr>
        <p:spPr>
          <a:xfrm>
            <a:off x="1574982" y="2689392"/>
            <a:ext cx="8302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kern="0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로그인 </a:t>
            </a:r>
            <a:r>
              <a:rPr lang="en-US" altLang="ko-KR" kern="0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kern="0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아이디와 패스워드를 통해 로그인한다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58ED143-CB8D-558A-2D3C-A8E7837D21FE}"/>
              </a:ext>
            </a:extLst>
          </p:cNvPr>
          <p:cNvSpPr txBox="1"/>
          <p:nvPr/>
        </p:nvSpPr>
        <p:spPr>
          <a:xfrm>
            <a:off x="1574980" y="3410094"/>
            <a:ext cx="9518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kern="0" spc="0" dirty="0">
                <a:solidFill>
                  <a:srgbClr val="000000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회원가입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: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 아이디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패스워드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이메일을 통해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회원가입한다</a:t>
            </a:r>
            <a:r>
              <a:rPr lang="en-US" altLang="ko-KR" kern="0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24" name="그래픽 23" descr="배지 체크 표시1 단색으로 채워진">
            <a:extLst>
              <a:ext uri="{FF2B5EF4-FFF2-40B4-BE49-F238E27FC236}">
                <a16:creationId xmlns:a16="http://schemas.microsoft.com/office/drawing/2014/main" id="{CA2CF168-C990-4DEB-9CD9-5C8EB8528E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67203" y="2720169"/>
            <a:ext cx="307777" cy="307777"/>
          </a:xfrm>
          <a:prstGeom prst="rect">
            <a:avLst/>
          </a:prstGeom>
        </p:spPr>
      </p:pic>
      <p:pic>
        <p:nvPicPr>
          <p:cNvPr id="25" name="그래픽 24" descr="배지 체크 표시1 단색으로 채워진">
            <a:extLst>
              <a:ext uri="{FF2B5EF4-FFF2-40B4-BE49-F238E27FC236}">
                <a16:creationId xmlns:a16="http://schemas.microsoft.com/office/drawing/2014/main" id="{BAE938D9-3C6E-0EF9-E794-5105F1FC85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67200" y="3440871"/>
            <a:ext cx="307777" cy="307777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5F7C3E4E-9852-608A-3250-E26457DF4F51}"/>
              </a:ext>
            </a:extLst>
          </p:cNvPr>
          <p:cNvSpPr txBox="1"/>
          <p:nvPr/>
        </p:nvSpPr>
        <p:spPr>
          <a:xfrm>
            <a:off x="4397721" y="1421470"/>
            <a:ext cx="19365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- </a:t>
            </a:r>
            <a:r>
              <a:rPr lang="ko-KR" altLang="en-US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회원정보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7D0AD0D-F345-5F53-55AB-4BA20E78CE38}"/>
              </a:ext>
            </a:extLst>
          </p:cNvPr>
          <p:cNvSpPr txBox="1"/>
          <p:nvPr/>
        </p:nvSpPr>
        <p:spPr>
          <a:xfrm>
            <a:off x="973904" y="721503"/>
            <a:ext cx="14073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요구사항 분석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E7B5922-5429-9FB0-54E6-8652520B85BF}"/>
              </a:ext>
            </a:extLst>
          </p:cNvPr>
          <p:cNvSpPr/>
          <p:nvPr/>
        </p:nvSpPr>
        <p:spPr>
          <a:xfrm>
            <a:off x="9684396" y="799260"/>
            <a:ext cx="109970" cy="10050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5927D5C-0AA3-55C9-6F3B-834DA73953B7}"/>
              </a:ext>
            </a:extLst>
          </p:cNvPr>
          <p:cNvSpPr txBox="1"/>
          <p:nvPr/>
        </p:nvSpPr>
        <p:spPr>
          <a:xfrm>
            <a:off x="9794367" y="695625"/>
            <a:ext cx="16927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err="1"/>
              <a:t>유스케이스</a:t>
            </a:r>
            <a:r>
              <a:rPr lang="ko-KR" altLang="en-US" sz="1400" b="1" dirty="0"/>
              <a:t> 목록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C7EF94E-4D15-8CF3-4549-7AB484B18823}"/>
              </a:ext>
            </a:extLst>
          </p:cNvPr>
          <p:cNvSpPr txBox="1"/>
          <p:nvPr/>
        </p:nvSpPr>
        <p:spPr>
          <a:xfrm>
            <a:off x="550725" y="649457"/>
            <a:ext cx="606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01</a:t>
            </a:r>
            <a:endParaRPr lang="ko-KR" altLang="en-US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543453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AC8D0396-5F62-7A57-6EFF-5C7427722995}"/>
              </a:ext>
            </a:extLst>
          </p:cNvPr>
          <p:cNvSpPr/>
          <p:nvPr/>
        </p:nvSpPr>
        <p:spPr>
          <a:xfrm>
            <a:off x="-6419" y="1317104"/>
            <a:ext cx="5786117" cy="2429876"/>
          </a:xfrm>
          <a:prstGeom prst="rect">
            <a:avLst/>
          </a:prstGeom>
          <a:solidFill>
            <a:schemeClr val="accent6">
              <a:lumMod val="7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 descr="옷을 정리하는 사람">
            <a:extLst>
              <a:ext uri="{FF2B5EF4-FFF2-40B4-BE49-F238E27FC236}">
                <a16:creationId xmlns:a16="http://schemas.microsoft.com/office/drawing/2014/main" id="{28261AF5-DBBF-B2B1-DD61-6F8CFE9A804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A667F29F-659A-D08B-1DDE-58C8323A1935}"/>
              </a:ext>
            </a:extLst>
          </p:cNvPr>
          <p:cNvSpPr/>
          <p:nvPr/>
        </p:nvSpPr>
        <p:spPr>
          <a:xfrm>
            <a:off x="863933" y="799260"/>
            <a:ext cx="109970" cy="10050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3DC525-B7A6-95C4-6804-CB9594A1F17A}"/>
              </a:ext>
            </a:extLst>
          </p:cNvPr>
          <p:cNvSpPr txBox="1"/>
          <p:nvPr/>
        </p:nvSpPr>
        <p:spPr>
          <a:xfrm>
            <a:off x="973904" y="695625"/>
            <a:ext cx="8548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Hanger</a:t>
            </a:r>
            <a:endParaRPr lang="ko-KR" altLang="en-US" sz="1400" b="1" dirty="0"/>
          </a:p>
        </p:txBody>
      </p:sp>
      <p:sp>
        <p:nvSpPr>
          <p:cNvPr id="8" name="순서도: 처리 7">
            <a:extLst>
              <a:ext uri="{FF2B5EF4-FFF2-40B4-BE49-F238E27FC236}">
                <a16:creationId xmlns:a16="http://schemas.microsoft.com/office/drawing/2014/main" id="{62CBEDB1-C072-EE61-7248-9B4546A22A53}"/>
              </a:ext>
            </a:extLst>
          </p:cNvPr>
          <p:cNvSpPr/>
          <p:nvPr/>
        </p:nvSpPr>
        <p:spPr>
          <a:xfrm>
            <a:off x="163628" y="163629"/>
            <a:ext cx="11858325" cy="6535554"/>
          </a:xfrm>
          <a:prstGeom prst="flowChartProcess">
            <a:avLst/>
          </a:prstGeom>
          <a:noFill/>
          <a:ln w="19050">
            <a:solidFill>
              <a:schemeClr val="tx1"/>
            </a:solidFill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8DE24A4-37D8-1833-7941-C5B5F89BAF34}"/>
              </a:ext>
            </a:extLst>
          </p:cNvPr>
          <p:cNvSpPr txBox="1"/>
          <p:nvPr/>
        </p:nvSpPr>
        <p:spPr>
          <a:xfrm>
            <a:off x="597954" y="2113444"/>
            <a:ext cx="47967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b="1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설계 내용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A0ED40-114B-1E69-9E7A-E2A91205373F}"/>
              </a:ext>
            </a:extLst>
          </p:cNvPr>
          <p:cNvSpPr txBox="1"/>
          <p:nvPr/>
        </p:nvSpPr>
        <p:spPr>
          <a:xfrm>
            <a:off x="9221638" y="849512"/>
            <a:ext cx="16994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02</a:t>
            </a:r>
            <a:endParaRPr lang="ko-KR" altLang="en-US" sz="48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1F92B93-8133-8A4B-9548-5574DD336CB2}"/>
              </a:ext>
            </a:extLst>
          </p:cNvPr>
          <p:cNvCxnSpPr/>
          <p:nvPr/>
        </p:nvCxnSpPr>
        <p:spPr>
          <a:xfrm>
            <a:off x="1066800" y="4165600"/>
            <a:ext cx="695326" cy="0"/>
          </a:xfrm>
          <a:prstGeom prst="line">
            <a:avLst/>
          </a:prstGeom>
          <a:ln w="19050">
            <a:solidFill>
              <a:srgbClr val="3857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AE76A79-77C8-A1EE-C5AC-24B94FEE10B0}"/>
              </a:ext>
            </a:extLst>
          </p:cNvPr>
          <p:cNvSpPr txBox="1"/>
          <p:nvPr/>
        </p:nvSpPr>
        <p:spPr>
          <a:xfrm>
            <a:off x="1176770" y="4516030"/>
            <a:ext cx="23268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Class Diagram</a:t>
            </a:r>
            <a:endParaRPr lang="ko-KR" altLang="en-US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9F1DE1-C3E9-928A-314F-7A37D12E08FC}"/>
              </a:ext>
            </a:extLst>
          </p:cNvPr>
          <p:cNvSpPr txBox="1"/>
          <p:nvPr/>
        </p:nvSpPr>
        <p:spPr>
          <a:xfrm>
            <a:off x="1176771" y="5229842"/>
            <a:ext cx="27908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Sequence Diagram</a:t>
            </a:r>
            <a:endParaRPr lang="ko-KR" altLang="en-US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18B4114-94EB-23BE-FFF7-8A239C13D71A}"/>
              </a:ext>
            </a:extLst>
          </p:cNvPr>
          <p:cNvCxnSpPr/>
          <p:nvPr/>
        </p:nvCxnSpPr>
        <p:spPr>
          <a:xfrm>
            <a:off x="863933" y="4871932"/>
            <a:ext cx="34163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FC1B053D-73D6-307A-D5D6-B7C963ACB100}"/>
              </a:ext>
            </a:extLst>
          </p:cNvPr>
          <p:cNvCxnSpPr/>
          <p:nvPr/>
        </p:nvCxnSpPr>
        <p:spPr>
          <a:xfrm>
            <a:off x="863746" y="5585744"/>
            <a:ext cx="34163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래픽 19" descr="배지 체크 표시1 단색으로 채워진">
            <a:extLst>
              <a:ext uri="{FF2B5EF4-FFF2-40B4-BE49-F238E27FC236}">
                <a16:creationId xmlns:a16="http://schemas.microsoft.com/office/drawing/2014/main" id="{D2312111-1DE1-2370-0FE3-21A9D37090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2680" y="4581019"/>
            <a:ext cx="274047" cy="274047"/>
          </a:xfrm>
          <a:prstGeom prst="rect">
            <a:avLst/>
          </a:prstGeom>
        </p:spPr>
      </p:pic>
      <p:pic>
        <p:nvPicPr>
          <p:cNvPr id="21" name="그래픽 20" descr="배지 체크 표시1 단색으로 채워진">
            <a:extLst>
              <a:ext uri="{FF2B5EF4-FFF2-40B4-BE49-F238E27FC236}">
                <a16:creationId xmlns:a16="http://schemas.microsoft.com/office/drawing/2014/main" id="{20C5C52D-BC53-7DA8-913E-C70A2C356A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8918" y="5294831"/>
            <a:ext cx="274047" cy="274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0225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순서도: 처리 7">
            <a:extLst>
              <a:ext uri="{FF2B5EF4-FFF2-40B4-BE49-F238E27FC236}">
                <a16:creationId xmlns:a16="http://schemas.microsoft.com/office/drawing/2014/main" id="{62CBEDB1-C072-EE61-7248-9B4546A22A53}"/>
              </a:ext>
            </a:extLst>
          </p:cNvPr>
          <p:cNvSpPr/>
          <p:nvPr/>
        </p:nvSpPr>
        <p:spPr>
          <a:xfrm>
            <a:off x="163628" y="163629"/>
            <a:ext cx="11858325" cy="6535554"/>
          </a:xfrm>
          <a:prstGeom prst="flowChartProcess">
            <a:avLst/>
          </a:prstGeom>
          <a:noFill/>
          <a:ln w="19050">
            <a:solidFill>
              <a:schemeClr val="tx1"/>
            </a:solidFill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18DA72B6-BC7A-F1DB-7CA3-AC76356984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055" y="1606520"/>
            <a:ext cx="8298165" cy="5057461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50341798-29E0-B5A8-B221-86B0152C537B}"/>
              </a:ext>
            </a:extLst>
          </p:cNvPr>
          <p:cNvSpPr txBox="1"/>
          <p:nvPr/>
        </p:nvSpPr>
        <p:spPr>
          <a:xfrm>
            <a:off x="1432971" y="1069344"/>
            <a:ext cx="45635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전체 클래스 다이어그램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FE9FF2-7843-2068-74C7-7B6D95996BBA}"/>
              </a:ext>
            </a:extLst>
          </p:cNvPr>
          <p:cNvSpPr txBox="1"/>
          <p:nvPr/>
        </p:nvSpPr>
        <p:spPr>
          <a:xfrm>
            <a:off x="973904" y="721503"/>
            <a:ext cx="14073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설계 내용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C1D2511-4547-FF6C-B4E1-B6C00692FE6A}"/>
              </a:ext>
            </a:extLst>
          </p:cNvPr>
          <p:cNvSpPr/>
          <p:nvPr/>
        </p:nvSpPr>
        <p:spPr>
          <a:xfrm>
            <a:off x="9684396" y="799260"/>
            <a:ext cx="109970" cy="10050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FB9E09-B87F-8DA4-025D-492BF865199F}"/>
              </a:ext>
            </a:extLst>
          </p:cNvPr>
          <p:cNvSpPr txBox="1"/>
          <p:nvPr/>
        </p:nvSpPr>
        <p:spPr>
          <a:xfrm>
            <a:off x="9794367" y="695625"/>
            <a:ext cx="16927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Class Diagram</a:t>
            </a:r>
            <a:endParaRPr lang="ko-KR" altLang="en-US" sz="14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6B8A137-19B6-3AB2-494E-7A9788813ABC}"/>
              </a:ext>
            </a:extLst>
          </p:cNvPr>
          <p:cNvSpPr txBox="1"/>
          <p:nvPr/>
        </p:nvSpPr>
        <p:spPr>
          <a:xfrm>
            <a:off x="550725" y="649457"/>
            <a:ext cx="606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02</a:t>
            </a:r>
            <a:endParaRPr lang="ko-KR" altLang="en-US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118702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순서도: 처리 7">
            <a:extLst>
              <a:ext uri="{FF2B5EF4-FFF2-40B4-BE49-F238E27FC236}">
                <a16:creationId xmlns:a16="http://schemas.microsoft.com/office/drawing/2014/main" id="{62CBEDB1-C072-EE61-7248-9B4546A22A53}"/>
              </a:ext>
            </a:extLst>
          </p:cNvPr>
          <p:cNvSpPr/>
          <p:nvPr/>
        </p:nvSpPr>
        <p:spPr>
          <a:xfrm>
            <a:off x="163628" y="163629"/>
            <a:ext cx="11858325" cy="6535554"/>
          </a:xfrm>
          <a:prstGeom prst="flowChartProcess">
            <a:avLst/>
          </a:prstGeom>
          <a:noFill/>
          <a:ln w="19050">
            <a:solidFill>
              <a:schemeClr val="tx1"/>
            </a:solidFill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0341798-29E0-B5A8-B221-86B0152C537B}"/>
              </a:ext>
            </a:extLst>
          </p:cNvPr>
          <p:cNvSpPr txBox="1"/>
          <p:nvPr/>
        </p:nvSpPr>
        <p:spPr>
          <a:xfrm>
            <a:off x="1411043" y="1151962"/>
            <a:ext cx="37865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로그인 </a:t>
            </a:r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/ </a:t>
            </a:r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회원가입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8BB93BD-B6AE-1E2A-0F5E-12E6ED5B7B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79"/>
          <a:stretch/>
        </p:blipFill>
        <p:spPr>
          <a:xfrm>
            <a:off x="1411043" y="1736737"/>
            <a:ext cx="9363493" cy="483960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AFB95CD-A4AC-AFA6-C0C6-9EADAEF38B78}"/>
              </a:ext>
            </a:extLst>
          </p:cNvPr>
          <p:cNvSpPr txBox="1"/>
          <p:nvPr/>
        </p:nvSpPr>
        <p:spPr>
          <a:xfrm>
            <a:off x="973904" y="721503"/>
            <a:ext cx="14073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설계 내용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E051A00-299E-1023-2AD2-EAEF4365A2FB}"/>
              </a:ext>
            </a:extLst>
          </p:cNvPr>
          <p:cNvSpPr/>
          <p:nvPr/>
        </p:nvSpPr>
        <p:spPr>
          <a:xfrm>
            <a:off x="9684396" y="799260"/>
            <a:ext cx="109970" cy="10050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3396F81-81F5-E133-0FB3-46DEB18EB4D2}"/>
              </a:ext>
            </a:extLst>
          </p:cNvPr>
          <p:cNvSpPr txBox="1"/>
          <p:nvPr/>
        </p:nvSpPr>
        <p:spPr>
          <a:xfrm>
            <a:off x="9794367" y="695625"/>
            <a:ext cx="16927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Class Diagram</a:t>
            </a:r>
            <a:endParaRPr lang="ko-KR" altLang="en-US" sz="14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F81AA7B-3974-F42B-8DEF-3FFF764191C0}"/>
              </a:ext>
            </a:extLst>
          </p:cNvPr>
          <p:cNvSpPr txBox="1"/>
          <p:nvPr/>
        </p:nvSpPr>
        <p:spPr>
          <a:xfrm>
            <a:off x="550725" y="649457"/>
            <a:ext cx="606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02</a:t>
            </a:r>
            <a:endParaRPr lang="ko-KR" altLang="en-US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378346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순서도: 처리 7">
            <a:extLst>
              <a:ext uri="{FF2B5EF4-FFF2-40B4-BE49-F238E27FC236}">
                <a16:creationId xmlns:a16="http://schemas.microsoft.com/office/drawing/2014/main" id="{62CBEDB1-C072-EE61-7248-9B4546A22A53}"/>
              </a:ext>
            </a:extLst>
          </p:cNvPr>
          <p:cNvSpPr/>
          <p:nvPr/>
        </p:nvSpPr>
        <p:spPr>
          <a:xfrm>
            <a:off x="163628" y="163629"/>
            <a:ext cx="11858325" cy="6535554"/>
          </a:xfrm>
          <a:prstGeom prst="flowChartProcess">
            <a:avLst/>
          </a:prstGeom>
          <a:noFill/>
          <a:ln w="19050">
            <a:solidFill>
              <a:schemeClr val="tx1"/>
            </a:solidFill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0341798-29E0-B5A8-B221-86B0152C537B}"/>
              </a:ext>
            </a:extLst>
          </p:cNvPr>
          <p:cNvSpPr txBox="1"/>
          <p:nvPr/>
        </p:nvSpPr>
        <p:spPr>
          <a:xfrm>
            <a:off x="1411043" y="1151962"/>
            <a:ext cx="43544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메인 화면 </a:t>
            </a:r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/ </a:t>
            </a:r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하단 배너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B290D41-2FC0-52E3-7E8B-7B8778F4A5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3743" y="2459766"/>
            <a:ext cx="8662234" cy="269020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C42D07B-E1D7-D22E-C05F-D313EA1F82D4}"/>
              </a:ext>
            </a:extLst>
          </p:cNvPr>
          <p:cNvSpPr txBox="1"/>
          <p:nvPr/>
        </p:nvSpPr>
        <p:spPr>
          <a:xfrm>
            <a:off x="973904" y="721503"/>
            <a:ext cx="14073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설계 내용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B5867C7-3FAE-E7C1-80C8-D9F9D1A19BEF}"/>
              </a:ext>
            </a:extLst>
          </p:cNvPr>
          <p:cNvSpPr/>
          <p:nvPr/>
        </p:nvSpPr>
        <p:spPr>
          <a:xfrm>
            <a:off x="9684396" y="799260"/>
            <a:ext cx="109970" cy="10050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8CB97C8-8A79-527D-B43A-520B6E6E8F5D}"/>
              </a:ext>
            </a:extLst>
          </p:cNvPr>
          <p:cNvSpPr txBox="1"/>
          <p:nvPr/>
        </p:nvSpPr>
        <p:spPr>
          <a:xfrm>
            <a:off x="9794367" y="695625"/>
            <a:ext cx="16927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Class Diagram</a:t>
            </a:r>
            <a:endParaRPr lang="ko-KR" altLang="en-US" sz="14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3E1F016-9C97-6BB9-F424-49F400589460}"/>
              </a:ext>
            </a:extLst>
          </p:cNvPr>
          <p:cNvSpPr txBox="1"/>
          <p:nvPr/>
        </p:nvSpPr>
        <p:spPr>
          <a:xfrm>
            <a:off x="550725" y="649457"/>
            <a:ext cx="606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02</a:t>
            </a:r>
            <a:endParaRPr lang="ko-KR" altLang="en-US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904425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순서도: 처리 7">
            <a:extLst>
              <a:ext uri="{FF2B5EF4-FFF2-40B4-BE49-F238E27FC236}">
                <a16:creationId xmlns:a16="http://schemas.microsoft.com/office/drawing/2014/main" id="{62CBEDB1-C072-EE61-7248-9B4546A22A53}"/>
              </a:ext>
            </a:extLst>
          </p:cNvPr>
          <p:cNvSpPr/>
          <p:nvPr/>
        </p:nvSpPr>
        <p:spPr>
          <a:xfrm>
            <a:off x="163628" y="163629"/>
            <a:ext cx="11858325" cy="6535554"/>
          </a:xfrm>
          <a:prstGeom prst="flowChartProcess">
            <a:avLst/>
          </a:prstGeom>
          <a:noFill/>
          <a:ln w="19050">
            <a:solidFill>
              <a:schemeClr val="tx1"/>
            </a:solidFill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0341798-29E0-B5A8-B221-86B0152C537B}"/>
              </a:ext>
            </a:extLst>
          </p:cNvPr>
          <p:cNvSpPr txBox="1"/>
          <p:nvPr/>
        </p:nvSpPr>
        <p:spPr>
          <a:xfrm>
            <a:off x="1411044" y="1151962"/>
            <a:ext cx="18711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날씨정보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BEE6CDE-05D3-FA67-EF4D-617FF1742C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1054" y="1817790"/>
            <a:ext cx="9029193" cy="406700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C548E01-3C51-A226-18BC-A739FD6B996C}"/>
              </a:ext>
            </a:extLst>
          </p:cNvPr>
          <p:cNvSpPr txBox="1"/>
          <p:nvPr/>
        </p:nvSpPr>
        <p:spPr>
          <a:xfrm>
            <a:off x="973904" y="721503"/>
            <a:ext cx="14073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설계 내용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DE6495F-44C9-4CB2-204D-D98679F5962A}"/>
              </a:ext>
            </a:extLst>
          </p:cNvPr>
          <p:cNvSpPr/>
          <p:nvPr/>
        </p:nvSpPr>
        <p:spPr>
          <a:xfrm>
            <a:off x="9684396" y="799260"/>
            <a:ext cx="109970" cy="10050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2E64777-47E8-D9BF-21C3-DD656FB330BF}"/>
              </a:ext>
            </a:extLst>
          </p:cNvPr>
          <p:cNvSpPr txBox="1"/>
          <p:nvPr/>
        </p:nvSpPr>
        <p:spPr>
          <a:xfrm>
            <a:off x="9794367" y="695625"/>
            <a:ext cx="16927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Class Diagram</a:t>
            </a:r>
            <a:endParaRPr lang="ko-KR" altLang="en-US" sz="14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CCEBFDA-1162-2875-2A6B-0F7F4B7CFF28}"/>
              </a:ext>
            </a:extLst>
          </p:cNvPr>
          <p:cNvSpPr txBox="1"/>
          <p:nvPr/>
        </p:nvSpPr>
        <p:spPr>
          <a:xfrm>
            <a:off x="550725" y="649457"/>
            <a:ext cx="606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02</a:t>
            </a:r>
            <a:endParaRPr lang="ko-KR" altLang="en-US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763229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순서도: 처리 7">
            <a:extLst>
              <a:ext uri="{FF2B5EF4-FFF2-40B4-BE49-F238E27FC236}">
                <a16:creationId xmlns:a16="http://schemas.microsoft.com/office/drawing/2014/main" id="{62CBEDB1-C072-EE61-7248-9B4546A22A53}"/>
              </a:ext>
            </a:extLst>
          </p:cNvPr>
          <p:cNvSpPr/>
          <p:nvPr/>
        </p:nvSpPr>
        <p:spPr>
          <a:xfrm>
            <a:off x="163628" y="163629"/>
            <a:ext cx="11858325" cy="6535554"/>
          </a:xfrm>
          <a:prstGeom prst="flowChartProcess">
            <a:avLst/>
          </a:prstGeom>
          <a:noFill/>
          <a:ln w="19050">
            <a:solidFill>
              <a:schemeClr val="tx1"/>
            </a:solidFill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0341798-29E0-B5A8-B221-86B0152C537B}"/>
              </a:ext>
            </a:extLst>
          </p:cNvPr>
          <p:cNvSpPr txBox="1"/>
          <p:nvPr/>
        </p:nvSpPr>
        <p:spPr>
          <a:xfrm>
            <a:off x="1411043" y="1151962"/>
            <a:ext cx="52977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의류 카테고리 </a:t>
            </a:r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/ </a:t>
            </a:r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태그 </a:t>
            </a:r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/ </a:t>
            </a:r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편집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6026351-4118-3EF4-861C-52A8D75991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8946" y="1837241"/>
            <a:ext cx="8497988" cy="485712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5EE918D-A472-794B-D393-3B9CA8D2EF0B}"/>
              </a:ext>
            </a:extLst>
          </p:cNvPr>
          <p:cNvSpPr txBox="1"/>
          <p:nvPr/>
        </p:nvSpPr>
        <p:spPr>
          <a:xfrm>
            <a:off x="973904" y="721503"/>
            <a:ext cx="14073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설계 내용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3B60FF0-01B8-AC4C-46D1-00506CA87196}"/>
              </a:ext>
            </a:extLst>
          </p:cNvPr>
          <p:cNvSpPr/>
          <p:nvPr/>
        </p:nvSpPr>
        <p:spPr>
          <a:xfrm>
            <a:off x="9684396" y="799260"/>
            <a:ext cx="109970" cy="10050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3D47E0D-A754-DE8D-622C-0007EDED7EFC}"/>
              </a:ext>
            </a:extLst>
          </p:cNvPr>
          <p:cNvSpPr txBox="1"/>
          <p:nvPr/>
        </p:nvSpPr>
        <p:spPr>
          <a:xfrm>
            <a:off x="9794367" y="695625"/>
            <a:ext cx="16927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Class Diagram</a:t>
            </a:r>
            <a:endParaRPr lang="ko-KR" altLang="en-US" sz="14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38A600-8CD8-9DC2-3A9C-545A267AB893}"/>
              </a:ext>
            </a:extLst>
          </p:cNvPr>
          <p:cNvSpPr txBox="1"/>
          <p:nvPr/>
        </p:nvSpPr>
        <p:spPr>
          <a:xfrm>
            <a:off x="550725" y="649457"/>
            <a:ext cx="606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02</a:t>
            </a:r>
            <a:endParaRPr lang="ko-KR" altLang="en-US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845007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순서도: 처리 7">
            <a:extLst>
              <a:ext uri="{FF2B5EF4-FFF2-40B4-BE49-F238E27FC236}">
                <a16:creationId xmlns:a16="http://schemas.microsoft.com/office/drawing/2014/main" id="{62CBEDB1-C072-EE61-7248-9B4546A22A53}"/>
              </a:ext>
            </a:extLst>
          </p:cNvPr>
          <p:cNvSpPr/>
          <p:nvPr/>
        </p:nvSpPr>
        <p:spPr>
          <a:xfrm>
            <a:off x="163628" y="163629"/>
            <a:ext cx="11858325" cy="6535554"/>
          </a:xfrm>
          <a:prstGeom prst="flowChartProcess">
            <a:avLst/>
          </a:prstGeom>
          <a:noFill/>
          <a:ln w="19050">
            <a:solidFill>
              <a:schemeClr val="tx1"/>
            </a:solidFill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0341798-29E0-B5A8-B221-86B0152C537B}"/>
              </a:ext>
            </a:extLst>
          </p:cNvPr>
          <p:cNvSpPr txBox="1"/>
          <p:nvPr/>
        </p:nvSpPr>
        <p:spPr>
          <a:xfrm>
            <a:off x="1411043" y="1151962"/>
            <a:ext cx="43168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의류 데이터 추가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61F8100-2694-3AF6-D40E-B2A302DB65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5013" y="2093876"/>
            <a:ext cx="5675553" cy="397724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7D5A470-A161-2F93-400B-BAF4AEF89F1F}"/>
              </a:ext>
            </a:extLst>
          </p:cNvPr>
          <p:cNvSpPr txBox="1"/>
          <p:nvPr/>
        </p:nvSpPr>
        <p:spPr>
          <a:xfrm>
            <a:off x="973904" y="721503"/>
            <a:ext cx="14073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설계 내용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7AE3135-EF96-DEB8-BBBF-318A1F12656F}"/>
              </a:ext>
            </a:extLst>
          </p:cNvPr>
          <p:cNvSpPr/>
          <p:nvPr/>
        </p:nvSpPr>
        <p:spPr>
          <a:xfrm>
            <a:off x="9684396" y="799260"/>
            <a:ext cx="109970" cy="10050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54789A-39BF-8B6E-EC1D-C6881D292971}"/>
              </a:ext>
            </a:extLst>
          </p:cNvPr>
          <p:cNvSpPr txBox="1"/>
          <p:nvPr/>
        </p:nvSpPr>
        <p:spPr>
          <a:xfrm>
            <a:off x="9794367" y="695625"/>
            <a:ext cx="16927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Class Diagram</a:t>
            </a:r>
            <a:endParaRPr lang="ko-KR" altLang="en-US" sz="14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EB4171F-ADFF-5C94-D100-CD0730DC9E63}"/>
              </a:ext>
            </a:extLst>
          </p:cNvPr>
          <p:cNvSpPr txBox="1"/>
          <p:nvPr/>
        </p:nvSpPr>
        <p:spPr>
          <a:xfrm>
            <a:off x="550725" y="649457"/>
            <a:ext cx="606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02</a:t>
            </a:r>
            <a:endParaRPr lang="ko-KR" altLang="en-US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895152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순서도: 처리 7">
            <a:extLst>
              <a:ext uri="{FF2B5EF4-FFF2-40B4-BE49-F238E27FC236}">
                <a16:creationId xmlns:a16="http://schemas.microsoft.com/office/drawing/2014/main" id="{62CBEDB1-C072-EE61-7248-9B4546A22A53}"/>
              </a:ext>
            </a:extLst>
          </p:cNvPr>
          <p:cNvSpPr/>
          <p:nvPr/>
        </p:nvSpPr>
        <p:spPr>
          <a:xfrm>
            <a:off x="163628" y="163629"/>
            <a:ext cx="11858325" cy="6535554"/>
          </a:xfrm>
          <a:prstGeom prst="flowChartProcess">
            <a:avLst/>
          </a:prstGeom>
          <a:noFill/>
          <a:ln w="19050">
            <a:solidFill>
              <a:schemeClr val="tx1"/>
            </a:solidFill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0341798-29E0-B5A8-B221-86B0152C537B}"/>
              </a:ext>
            </a:extLst>
          </p:cNvPr>
          <p:cNvSpPr txBox="1"/>
          <p:nvPr/>
        </p:nvSpPr>
        <p:spPr>
          <a:xfrm>
            <a:off x="1411043" y="1151962"/>
            <a:ext cx="43168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의류 데이터 </a:t>
            </a:r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/</a:t>
            </a:r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사진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9070CBA-95EF-BE87-7DF3-2200C8A056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7538" y="1736737"/>
            <a:ext cx="4550503" cy="488335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E2B2D4A-706A-5DB3-7A1F-599A78B40B0F}"/>
              </a:ext>
            </a:extLst>
          </p:cNvPr>
          <p:cNvSpPr txBox="1"/>
          <p:nvPr/>
        </p:nvSpPr>
        <p:spPr>
          <a:xfrm>
            <a:off x="973904" y="721503"/>
            <a:ext cx="14073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설계 내용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87AE42B-5589-7F60-B81D-F3544A9DAA05}"/>
              </a:ext>
            </a:extLst>
          </p:cNvPr>
          <p:cNvSpPr/>
          <p:nvPr/>
        </p:nvSpPr>
        <p:spPr>
          <a:xfrm>
            <a:off x="9684396" y="799260"/>
            <a:ext cx="109970" cy="10050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021AB8C-993B-0164-59C1-A8F8CC220B4C}"/>
              </a:ext>
            </a:extLst>
          </p:cNvPr>
          <p:cNvSpPr txBox="1"/>
          <p:nvPr/>
        </p:nvSpPr>
        <p:spPr>
          <a:xfrm>
            <a:off x="9794367" y="695625"/>
            <a:ext cx="16927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Class Diagram</a:t>
            </a:r>
            <a:endParaRPr lang="ko-KR" altLang="en-US" sz="14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94A493-5CD4-9830-356D-5E34510EB093}"/>
              </a:ext>
            </a:extLst>
          </p:cNvPr>
          <p:cNvSpPr txBox="1"/>
          <p:nvPr/>
        </p:nvSpPr>
        <p:spPr>
          <a:xfrm>
            <a:off x="550725" y="649457"/>
            <a:ext cx="606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02</a:t>
            </a:r>
            <a:endParaRPr lang="ko-KR" altLang="en-US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392150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순서도: 처리 7">
            <a:extLst>
              <a:ext uri="{FF2B5EF4-FFF2-40B4-BE49-F238E27FC236}">
                <a16:creationId xmlns:a16="http://schemas.microsoft.com/office/drawing/2014/main" id="{62CBEDB1-C072-EE61-7248-9B4546A22A53}"/>
              </a:ext>
            </a:extLst>
          </p:cNvPr>
          <p:cNvSpPr/>
          <p:nvPr/>
        </p:nvSpPr>
        <p:spPr>
          <a:xfrm>
            <a:off x="163628" y="163629"/>
            <a:ext cx="11858325" cy="6535554"/>
          </a:xfrm>
          <a:prstGeom prst="flowChartProcess">
            <a:avLst/>
          </a:prstGeom>
          <a:noFill/>
          <a:ln w="19050">
            <a:solidFill>
              <a:schemeClr val="tx1"/>
            </a:solidFill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0341798-29E0-B5A8-B221-86B0152C537B}"/>
              </a:ext>
            </a:extLst>
          </p:cNvPr>
          <p:cNvSpPr txBox="1"/>
          <p:nvPr/>
        </p:nvSpPr>
        <p:spPr>
          <a:xfrm>
            <a:off x="1411043" y="1106242"/>
            <a:ext cx="43168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캘린더 </a:t>
            </a:r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/</a:t>
            </a:r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32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데일리포토</a:t>
            </a:r>
            <a:endParaRPr lang="ko-KR" altLang="en-US" sz="3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CD2CDC0-8509-13DB-E9FA-EDF14C0A90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215" y="1691017"/>
            <a:ext cx="11039150" cy="485119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969487F-EF23-666E-C695-58D1F0C13461}"/>
              </a:ext>
            </a:extLst>
          </p:cNvPr>
          <p:cNvSpPr txBox="1"/>
          <p:nvPr/>
        </p:nvSpPr>
        <p:spPr>
          <a:xfrm>
            <a:off x="973904" y="721503"/>
            <a:ext cx="14073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설계 내용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26F7AB0-8594-EA5B-667E-D66AAEA2A12A}"/>
              </a:ext>
            </a:extLst>
          </p:cNvPr>
          <p:cNvSpPr/>
          <p:nvPr/>
        </p:nvSpPr>
        <p:spPr>
          <a:xfrm>
            <a:off x="9684396" y="799260"/>
            <a:ext cx="109970" cy="10050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8A28802-ABB5-6813-353C-F06D4D7904E4}"/>
              </a:ext>
            </a:extLst>
          </p:cNvPr>
          <p:cNvSpPr txBox="1"/>
          <p:nvPr/>
        </p:nvSpPr>
        <p:spPr>
          <a:xfrm>
            <a:off x="9794367" y="695625"/>
            <a:ext cx="16927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Class Diagram</a:t>
            </a:r>
            <a:endParaRPr lang="ko-KR" altLang="en-US" sz="14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0D0BE40-9E4A-FFF3-C4FB-5D2DEA95E323}"/>
              </a:ext>
            </a:extLst>
          </p:cNvPr>
          <p:cNvSpPr txBox="1"/>
          <p:nvPr/>
        </p:nvSpPr>
        <p:spPr>
          <a:xfrm>
            <a:off x="550725" y="649457"/>
            <a:ext cx="606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02</a:t>
            </a:r>
            <a:endParaRPr lang="ko-KR" altLang="en-US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630281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A667F29F-659A-D08B-1DDE-58C8323A1935}"/>
              </a:ext>
            </a:extLst>
          </p:cNvPr>
          <p:cNvSpPr/>
          <p:nvPr/>
        </p:nvSpPr>
        <p:spPr>
          <a:xfrm>
            <a:off x="863933" y="799260"/>
            <a:ext cx="109970" cy="10050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3DC525-B7A6-95C4-6804-CB9594A1F17A}"/>
              </a:ext>
            </a:extLst>
          </p:cNvPr>
          <p:cNvSpPr txBox="1"/>
          <p:nvPr/>
        </p:nvSpPr>
        <p:spPr>
          <a:xfrm>
            <a:off x="973904" y="695625"/>
            <a:ext cx="8644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Hanger</a:t>
            </a:r>
            <a:endParaRPr lang="ko-KR" altLang="en-US" sz="1400" b="1" dirty="0"/>
          </a:p>
        </p:txBody>
      </p:sp>
      <p:sp>
        <p:nvSpPr>
          <p:cNvPr id="8" name="순서도: 처리 7">
            <a:extLst>
              <a:ext uri="{FF2B5EF4-FFF2-40B4-BE49-F238E27FC236}">
                <a16:creationId xmlns:a16="http://schemas.microsoft.com/office/drawing/2014/main" id="{62CBEDB1-C072-EE61-7248-9B4546A22A53}"/>
              </a:ext>
            </a:extLst>
          </p:cNvPr>
          <p:cNvSpPr/>
          <p:nvPr/>
        </p:nvSpPr>
        <p:spPr>
          <a:xfrm>
            <a:off x="163628" y="163629"/>
            <a:ext cx="11858325" cy="6535554"/>
          </a:xfrm>
          <a:prstGeom prst="flowChartProcess">
            <a:avLst/>
          </a:prstGeom>
          <a:noFill/>
          <a:ln w="19050">
            <a:solidFill>
              <a:schemeClr val="tx1"/>
            </a:solidFill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4BE04CA-E9EC-E71B-E525-CE30C2D3E4C2}"/>
              </a:ext>
            </a:extLst>
          </p:cNvPr>
          <p:cNvSpPr txBox="1"/>
          <p:nvPr/>
        </p:nvSpPr>
        <p:spPr>
          <a:xfrm>
            <a:off x="4629667" y="1203687"/>
            <a:ext cx="29369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발표 순서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510468-9F13-0EB2-68D6-C5CA303E91C4}"/>
              </a:ext>
            </a:extLst>
          </p:cNvPr>
          <p:cNvSpPr txBox="1"/>
          <p:nvPr/>
        </p:nvSpPr>
        <p:spPr>
          <a:xfrm>
            <a:off x="1316694" y="2554906"/>
            <a:ext cx="8644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/>
              <a:t>01</a:t>
            </a:r>
            <a:endParaRPr lang="ko-KR" altLang="en-US" sz="3600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4354B4D-6785-E139-A080-A96EAAC1F945}"/>
              </a:ext>
            </a:extLst>
          </p:cNvPr>
          <p:cNvSpPr/>
          <p:nvPr/>
        </p:nvSpPr>
        <p:spPr>
          <a:xfrm>
            <a:off x="543156" y="4026299"/>
            <a:ext cx="109970" cy="10050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44199C-B901-ECAB-8307-9D966EFCB623}"/>
              </a:ext>
            </a:extLst>
          </p:cNvPr>
          <p:cNvSpPr txBox="1"/>
          <p:nvPr/>
        </p:nvSpPr>
        <p:spPr>
          <a:xfrm>
            <a:off x="653126" y="3888160"/>
            <a:ext cx="2190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고객 기능 요구사항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36129BB-0606-B7A3-D269-EF2936D66E54}"/>
              </a:ext>
            </a:extLst>
          </p:cNvPr>
          <p:cNvSpPr txBox="1"/>
          <p:nvPr/>
        </p:nvSpPr>
        <p:spPr>
          <a:xfrm>
            <a:off x="736529" y="3184001"/>
            <a:ext cx="21346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요구사항 분석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3C1E89BF-A0FC-2346-05D0-7A7D408A5422}"/>
              </a:ext>
            </a:extLst>
          </p:cNvPr>
          <p:cNvCxnSpPr>
            <a:cxnSpLocks/>
          </p:cNvCxnSpPr>
          <p:nvPr/>
        </p:nvCxnSpPr>
        <p:spPr>
          <a:xfrm>
            <a:off x="3217653" y="3178366"/>
            <a:ext cx="0" cy="237713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1AC7B7C-F940-5971-F7F3-4DB63B8B2661}"/>
              </a:ext>
            </a:extLst>
          </p:cNvPr>
          <p:cNvSpPr txBox="1"/>
          <p:nvPr/>
        </p:nvSpPr>
        <p:spPr>
          <a:xfrm>
            <a:off x="4278275" y="2554906"/>
            <a:ext cx="7513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/>
              <a:t>02</a:t>
            </a:r>
            <a:endParaRPr lang="ko-KR" altLang="en-US" sz="3600" b="1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15107CA-9684-16E3-E378-B9975A44568D}"/>
              </a:ext>
            </a:extLst>
          </p:cNvPr>
          <p:cNvSpPr/>
          <p:nvPr/>
        </p:nvSpPr>
        <p:spPr>
          <a:xfrm>
            <a:off x="3445348" y="4026299"/>
            <a:ext cx="109970" cy="10050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037FC69-326F-AC82-E482-0D703E2E24FA}"/>
              </a:ext>
            </a:extLst>
          </p:cNvPr>
          <p:cNvSpPr txBox="1"/>
          <p:nvPr/>
        </p:nvSpPr>
        <p:spPr>
          <a:xfrm>
            <a:off x="3555318" y="3866906"/>
            <a:ext cx="2145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Class Diagram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3DD1E65-BBE3-78A4-1A0C-360BD7FBF759}"/>
              </a:ext>
            </a:extLst>
          </p:cNvPr>
          <p:cNvSpPr txBox="1"/>
          <p:nvPr/>
        </p:nvSpPr>
        <p:spPr>
          <a:xfrm>
            <a:off x="3686846" y="3184001"/>
            <a:ext cx="19367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설계 내용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ACA2C4D5-CC60-C7D7-BD3A-30C716106042}"/>
              </a:ext>
            </a:extLst>
          </p:cNvPr>
          <p:cNvCxnSpPr>
            <a:cxnSpLocks/>
          </p:cNvCxnSpPr>
          <p:nvPr/>
        </p:nvCxnSpPr>
        <p:spPr>
          <a:xfrm>
            <a:off x="6096000" y="3178366"/>
            <a:ext cx="0" cy="237713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A6E4145-CC50-0571-5379-D04AF6099F0B}"/>
              </a:ext>
            </a:extLst>
          </p:cNvPr>
          <p:cNvSpPr txBox="1"/>
          <p:nvPr/>
        </p:nvSpPr>
        <p:spPr>
          <a:xfrm>
            <a:off x="7159372" y="2554902"/>
            <a:ext cx="7513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/>
              <a:t>03</a:t>
            </a:r>
            <a:endParaRPr lang="ko-KR" altLang="en-US" sz="3600" b="1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EE3FB13-9BED-1985-C12B-8940B386A969}"/>
              </a:ext>
            </a:extLst>
          </p:cNvPr>
          <p:cNvSpPr/>
          <p:nvPr/>
        </p:nvSpPr>
        <p:spPr>
          <a:xfrm>
            <a:off x="6422699" y="4026299"/>
            <a:ext cx="109970" cy="10050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AA3D2CC-F4F2-EAEF-387E-2B2AAAEBD90E}"/>
              </a:ext>
            </a:extLst>
          </p:cNvPr>
          <p:cNvSpPr txBox="1"/>
          <p:nvPr/>
        </p:nvSpPr>
        <p:spPr>
          <a:xfrm>
            <a:off x="6532670" y="3888160"/>
            <a:ext cx="1230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시연 영상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2348D75-97D2-AF76-14D9-608D528E5CBC}"/>
              </a:ext>
            </a:extLst>
          </p:cNvPr>
          <p:cNvSpPr txBox="1"/>
          <p:nvPr/>
        </p:nvSpPr>
        <p:spPr>
          <a:xfrm>
            <a:off x="6567943" y="3184001"/>
            <a:ext cx="19367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구현 결과</a:t>
            </a: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A06DBFAC-7AC2-870F-5DEC-E327C9204D51}"/>
              </a:ext>
            </a:extLst>
          </p:cNvPr>
          <p:cNvCxnSpPr>
            <a:cxnSpLocks/>
          </p:cNvCxnSpPr>
          <p:nvPr/>
        </p:nvCxnSpPr>
        <p:spPr>
          <a:xfrm>
            <a:off x="8982974" y="3178366"/>
            <a:ext cx="0" cy="237713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FF530365-5CC8-76C7-74E7-79F121011A17}"/>
              </a:ext>
            </a:extLst>
          </p:cNvPr>
          <p:cNvSpPr txBox="1"/>
          <p:nvPr/>
        </p:nvSpPr>
        <p:spPr>
          <a:xfrm>
            <a:off x="10046345" y="2554902"/>
            <a:ext cx="7513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/>
              <a:t>04</a:t>
            </a:r>
            <a:endParaRPr lang="ko-KR" altLang="en-US" sz="3600" b="1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2B2EBD1-4B22-048F-EAC1-9DC768643644}"/>
              </a:ext>
            </a:extLst>
          </p:cNvPr>
          <p:cNvSpPr/>
          <p:nvPr/>
        </p:nvSpPr>
        <p:spPr>
          <a:xfrm>
            <a:off x="9309671" y="4026299"/>
            <a:ext cx="109970" cy="10050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4CB751D-380D-CF91-85D0-B4CE271CA48A}"/>
              </a:ext>
            </a:extLst>
          </p:cNvPr>
          <p:cNvSpPr txBox="1"/>
          <p:nvPr/>
        </p:nvSpPr>
        <p:spPr>
          <a:xfrm>
            <a:off x="9419641" y="3879534"/>
            <a:ext cx="1745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어려웠던 부분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D11F37C-22DF-C0A8-B9B9-273C4F41D861}"/>
              </a:ext>
            </a:extLst>
          </p:cNvPr>
          <p:cNvSpPr txBox="1"/>
          <p:nvPr/>
        </p:nvSpPr>
        <p:spPr>
          <a:xfrm>
            <a:off x="9454916" y="3184001"/>
            <a:ext cx="19367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FeedBack</a:t>
            </a:r>
            <a:endParaRPr lang="ko-KR" altLang="en-US" sz="2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2E430E7-2056-BBE7-8A15-5B979DA8BDB3}"/>
              </a:ext>
            </a:extLst>
          </p:cNvPr>
          <p:cNvSpPr/>
          <p:nvPr/>
        </p:nvSpPr>
        <p:spPr>
          <a:xfrm>
            <a:off x="543156" y="4740111"/>
            <a:ext cx="109970" cy="10050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826DD72-53E4-E9F9-F82D-547A10186E23}"/>
              </a:ext>
            </a:extLst>
          </p:cNvPr>
          <p:cNvSpPr txBox="1"/>
          <p:nvPr/>
        </p:nvSpPr>
        <p:spPr>
          <a:xfrm>
            <a:off x="653126" y="4601972"/>
            <a:ext cx="1493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사용자 분석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16976E5-7733-049A-A784-F509D3F74366}"/>
              </a:ext>
            </a:extLst>
          </p:cNvPr>
          <p:cNvSpPr/>
          <p:nvPr/>
        </p:nvSpPr>
        <p:spPr>
          <a:xfrm>
            <a:off x="543156" y="5454996"/>
            <a:ext cx="109970" cy="10050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429A80B-1C34-093B-3A70-76E48DB622E1}"/>
              </a:ext>
            </a:extLst>
          </p:cNvPr>
          <p:cNvSpPr txBox="1"/>
          <p:nvPr/>
        </p:nvSpPr>
        <p:spPr>
          <a:xfrm>
            <a:off x="653126" y="5316857"/>
            <a:ext cx="19075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유스케이스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 목록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E02F9F06-8F46-85CF-A0F4-3FC55FE9931A}"/>
              </a:ext>
            </a:extLst>
          </p:cNvPr>
          <p:cNvSpPr/>
          <p:nvPr/>
        </p:nvSpPr>
        <p:spPr>
          <a:xfrm>
            <a:off x="3449380" y="4740111"/>
            <a:ext cx="109970" cy="10050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8043CD5-C7B1-2517-3B81-5EA8C453568A}"/>
              </a:ext>
            </a:extLst>
          </p:cNvPr>
          <p:cNvSpPr txBox="1"/>
          <p:nvPr/>
        </p:nvSpPr>
        <p:spPr>
          <a:xfrm>
            <a:off x="3559351" y="4599974"/>
            <a:ext cx="24949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Sequence Diagram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08E85B4-2B44-E6EE-CCEC-0FE1BFAC088B}"/>
              </a:ext>
            </a:extLst>
          </p:cNvPr>
          <p:cNvSpPr/>
          <p:nvPr/>
        </p:nvSpPr>
        <p:spPr>
          <a:xfrm>
            <a:off x="9309670" y="4740111"/>
            <a:ext cx="109970" cy="10050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61A3C9F-3379-159A-E30D-A45AB52B1D52}"/>
              </a:ext>
            </a:extLst>
          </p:cNvPr>
          <p:cNvSpPr txBox="1"/>
          <p:nvPr/>
        </p:nvSpPr>
        <p:spPr>
          <a:xfrm>
            <a:off x="9419640" y="4593346"/>
            <a:ext cx="1745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배우게 된 부분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001C8359-D2B7-D46A-0DD6-3BCD1A22A5BA}"/>
              </a:ext>
            </a:extLst>
          </p:cNvPr>
          <p:cNvSpPr/>
          <p:nvPr/>
        </p:nvSpPr>
        <p:spPr>
          <a:xfrm>
            <a:off x="9675426" y="799560"/>
            <a:ext cx="109970" cy="10050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CFA0219-6769-392B-D232-8F544F4BD497}"/>
              </a:ext>
            </a:extLst>
          </p:cNvPr>
          <p:cNvSpPr txBox="1"/>
          <p:nvPr/>
        </p:nvSpPr>
        <p:spPr>
          <a:xfrm>
            <a:off x="9785397" y="695925"/>
            <a:ext cx="15594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발표 순서 </a:t>
            </a:r>
            <a:r>
              <a:rPr lang="en-US" altLang="ko-KR" sz="1400" b="1" dirty="0"/>
              <a:t>/ </a:t>
            </a:r>
            <a:r>
              <a:rPr lang="ko-KR" altLang="en-US" sz="1400" b="1" dirty="0"/>
              <a:t>목차</a:t>
            </a:r>
          </a:p>
        </p:txBody>
      </p:sp>
    </p:spTree>
    <p:extLst>
      <p:ext uri="{BB962C8B-B14F-4D97-AF65-F5344CB8AC3E}">
        <p14:creationId xmlns:p14="http://schemas.microsoft.com/office/powerpoint/2010/main" val="29557919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순서도: 처리 7">
            <a:extLst>
              <a:ext uri="{FF2B5EF4-FFF2-40B4-BE49-F238E27FC236}">
                <a16:creationId xmlns:a16="http://schemas.microsoft.com/office/drawing/2014/main" id="{62CBEDB1-C072-EE61-7248-9B4546A22A53}"/>
              </a:ext>
            </a:extLst>
          </p:cNvPr>
          <p:cNvSpPr/>
          <p:nvPr/>
        </p:nvSpPr>
        <p:spPr>
          <a:xfrm>
            <a:off x="163628" y="163629"/>
            <a:ext cx="11858325" cy="6535554"/>
          </a:xfrm>
          <a:prstGeom prst="flowChartProcess">
            <a:avLst/>
          </a:prstGeom>
          <a:noFill/>
          <a:ln w="19050">
            <a:solidFill>
              <a:schemeClr val="tx1"/>
            </a:solidFill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0341798-29E0-B5A8-B221-86B0152C537B}"/>
              </a:ext>
            </a:extLst>
          </p:cNvPr>
          <p:cNvSpPr txBox="1"/>
          <p:nvPr/>
        </p:nvSpPr>
        <p:spPr>
          <a:xfrm>
            <a:off x="1411043" y="1151962"/>
            <a:ext cx="36903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시퀀스 다이어그램</a:t>
            </a:r>
          </a:p>
        </p:txBody>
      </p:sp>
      <p:sp>
        <p:nvSpPr>
          <p:cNvPr id="10" name="순서도: 처리 9">
            <a:extLst>
              <a:ext uri="{FF2B5EF4-FFF2-40B4-BE49-F238E27FC236}">
                <a16:creationId xmlns:a16="http://schemas.microsoft.com/office/drawing/2014/main" id="{F7A275E5-3BAE-1BC2-0585-83228FBA9B90}"/>
              </a:ext>
            </a:extLst>
          </p:cNvPr>
          <p:cNvSpPr/>
          <p:nvPr/>
        </p:nvSpPr>
        <p:spPr>
          <a:xfrm>
            <a:off x="163628" y="163629"/>
            <a:ext cx="11858325" cy="6535554"/>
          </a:xfrm>
          <a:prstGeom prst="flowChartProcess">
            <a:avLst/>
          </a:prstGeom>
          <a:noFill/>
          <a:ln w="19050">
            <a:solidFill>
              <a:schemeClr val="tx1"/>
            </a:solidFill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64F2ED-B166-6D38-1D39-8F548715FDC1}"/>
              </a:ext>
            </a:extLst>
          </p:cNvPr>
          <p:cNvSpPr txBox="1"/>
          <p:nvPr/>
        </p:nvSpPr>
        <p:spPr>
          <a:xfrm>
            <a:off x="4909186" y="1213516"/>
            <a:ext cx="28689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- 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의류 데이터 삽입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99AED30D-B876-226B-EAD8-6E9BEB91666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7" b="17788"/>
          <a:stretch/>
        </p:blipFill>
        <p:spPr>
          <a:xfrm>
            <a:off x="4489914" y="1823121"/>
            <a:ext cx="7439111" cy="453912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3D213AF-945F-7072-4D02-6B2F22589C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975" y="3255711"/>
            <a:ext cx="4646211" cy="328519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05A65E1-2CE2-22BD-85FC-33F7C941D81B}"/>
              </a:ext>
            </a:extLst>
          </p:cNvPr>
          <p:cNvSpPr txBox="1"/>
          <p:nvPr/>
        </p:nvSpPr>
        <p:spPr>
          <a:xfrm>
            <a:off x="973904" y="721503"/>
            <a:ext cx="14073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설계 내용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7FFA0AD-01EE-40EE-92B0-FE253EAE9F19}"/>
              </a:ext>
            </a:extLst>
          </p:cNvPr>
          <p:cNvSpPr/>
          <p:nvPr/>
        </p:nvSpPr>
        <p:spPr>
          <a:xfrm>
            <a:off x="9684396" y="799260"/>
            <a:ext cx="109970" cy="10050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FAB722E-7C59-36DB-DA65-CDF8689CB171}"/>
              </a:ext>
            </a:extLst>
          </p:cNvPr>
          <p:cNvSpPr txBox="1"/>
          <p:nvPr/>
        </p:nvSpPr>
        <p:spPr>
          <a:xfrm>
            <a:off x="9794367" y="695625"/>
            <a:ext cx="18469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Sequence Diagram</a:t>
            </a:r>
            <a:endParaRPr lang="ko-KR" altLang="en-US" sz="14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3E4AF5-F932-A945-75E9-2F2BBB1AADEF}"/>
              </a:ext>
            </a:extLst>
          </p:cNvPr>
          <p:cNvSpPr txBox="1"/>
          <p:nvPr/>
        </p:nvSpPr>
        <p:spPr>
          <a:xfrm>
            <a:off x="550725" y="649457"/>
            <a:ext cx="606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02</a:t>
            </a:r>
            <a:endParaRPr lang="ko-KR" altLang="en-US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45279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순서도: 처리 7">
            <a:extLst>
              <a:ext uri="{FF2B5EF4-FFF2-40B4-BE49-F238E27FC236}">
                <a16:creationId xmlns:a16="http://schemas.microsoft.com/office/drawing/2014/main" id="{62CBEDB1-C072-EE61-7248-9B4546A22A53}"/>
              </a:ext>
            </a:extLst>
          </p:cNvPr>
          <p:cNvSpPr/>
          <p:nvPr/>
        </p:nvSpPr>
        <p:spPr>
          <a:xfrm>
            <a:off x="163628" y="163629"/>
            <a:ext cx="11858325" cy="6535554"/>
          </a:xfrm>
          <a:prstGeom prst="flowChartProcess">
            <a:avLst/>
          </a:prstGeom>
          <a:noFill/>
          <a:ln w="19050">
            <a:solidFill>
              <a:schemeClr val="tx1"/>
            </a:solidFill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0341798-29E0-B5A8-B221-86B0152C537B}"/>
              </a:ext>
            </a:extLst>
          </p:cNvPr>
          <p:cNvSpPr txBox="1"/>
          <p:nvPr/>
        </p:nvSpPr>
        <p:spPr>
          <a:xfrm>
            <a:off x="1411043" y="1151962"/>
            <a:ext cx="36422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시퀀스 다이어그램</a:t>
            </a:r>
          </a:p>
        </p:txBody>
      </p:sp>
      <p:sp>
        <p:nvSpPr>
          <p:cNvPr id="10" name="순서도: 처리 9">
            <a:extLst>
              <a:ext uri="{FF2B5EF4-FFF2-40B4-BE49-F238E27FC236}">
                <a16:creationId xmlns:a16="http://schemas.microsoft.com/office/drawing/2014/main" id="{F7A275E5-3BAE-1BC2-0585-83228FBA9B90}"/>
              </a:ext>
            </a:extLst>
          </p:cNvPr>
          <p:cNvSpPr/>
          <p:nvPr/>
        </p:nvSpPr>
        <p:spPr>
          <a:xfrm>
            <a:off x="163628" y="163629"/>
            <a:ext cx="11858325" cy="6535554"/>
          </a:xfrm>
          <a:prstGeom prst="flowChartProcess">
            <a:avLst/>
          </a:prstGeom>
          <a:noFill/>
          <a:ln w="19050">
            <a:solidFill>
              <a:schemeClr val="tx1"/>
            </a:solidFill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04B607-F3D1-2501-DF1D-C8C9AE99642C}"/>
              </a:ext>
            </a:extLst>
          </p:cNvPr>
          <p:cNvSpPr txBox="1"/>
          <p:nvPr/>
        </p:nvSpPr>
        <p:spPr>
          <a:xfrm>
            <a:off x="4914322" y="1213516"/>
            <a:ext cx="29074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- 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캘린더 사진 등록</a:t>
            </a:r>
          </a:p>
        </p:txBody>
      </p:sp>
      <p:pic>
        <p:nvPicPr>
          <p:cNvPr id="12" name="Picture 2" descr="C:\Users\user1\Desktop\4.png">
            <a:extLst>
              <a:ext uri="{FF2B5EF4-FFF2-40B4-BE49-F238E27FC236}">
                <a16:creationId xmlns:a16="http://schemas.microsoft.com/office/drawing/2014/main" id="{DDCF43DD-5C13-2E0A-7E6B-DD978D7F8C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8151" y="1846663"/>
            <a:ext cx="7945018" cy="4112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5EFEDE7-63CC-9388-1EF5-EF09513353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831" y="2998909"/>
            <a:ext cx="4084067" cy="357442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39BE37D-A97E-73DC-E738-42A8978572EB}"/>
              </a:ext>
            </a:extLst>
          </p:cNvPr>
          <p:cNvSpPr txBox="1"/>
          <p:nvPr/>
        </p:nvSpPr>
        <p:spPr>
          <a:xfrm>
            <a:off x="973904" y="721503"/>
            <a:ext cx="14073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설계 내용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DF1B107-6F1E-E98F-B286-3F6CD9802E83}"/>
              </a:ext>
            </a:extLst>
          </p:cNvPr>
          <p:cNvSpPr/>
          <p:nvPr/>
        </p:nvSpPr>
        <p:spPr>
          <a:xfrm>
            <a:off x="9684396" y="799260"/>
            <a:ext cx="109970" cy="10050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A8A5581-6B0F-27DE-3F40-463A19B1D35D}"/>
              </a:ext>
            </a:extLst>
          </p:cNvPr>
          <p:cNvSpPr txBox="1"/>
          <p:nvPr/>
        </p:nvSpPr>
        <p:spPr>
          <a:xfrm>
            <a:off x="9794367" y="695625"/>
            <a:ext cx="18469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Sequence Diagram</a:t>
            </a:r>
            <a:endParaRPr lang="ko-KR" altLang="en-US" sz="14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D3BE9CD-D869-8D9B-EA9C-84189E85DE3B}"/>
              </a:ext>
            </a:extLst>
          </p:cNvPr>
          <p:cNvSpPr txBox="1"/>
          <p:nvPr/>
        </p:nvSpPr>
        <p:spPr>
          <a:xfrm>
            <a:off x="550725" y="649457"/>
            <a:ext cx="606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02</a:t>
            </a:r>
            <a:endParaRPr lang="ko-KR" altLang="en-US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9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순서도: 처리 7">
            <a:extLst>
              <a:ext uri="{FF2B5EF4-FFF2-40B4-BE49-F238E27FC236}">
                <a16:creationId xmlns:a16="http://schemas.microsoft.com/office/drawing/2014/main" id="{62CBEDB1-C072-EE61-7248-9B4546A22A53}"/>
              </a:ext>
            </a:extLst>
          </p:cNvPr>
          <p:cNvSpPr/>
          <p:nvPr/>
        </p:nvSpPr>
        <p:spPr>
          <a:xfrm>
            <a:off x="163628" y="163629"/>
            <a:ext cx="11858325" cy="6535554"/>
          </a:xfrm>
          <a:prstGeom prst="flowChartProcess">
            <a:avLst/>
          </a:prstGeom>
          <a:noFill/>
          <a:ln w="19050">
            <a:solidFill>
              <a:schemeClr val="tx1"/>
            </a:solidFill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0341798-29E0-B5A8-B221-86B0152C537B}"/>
              </a:ext>
            </a:extLst>
          </p:cNvPr>
          <p:cNvSpPr txBox="1"/>
          <p:nvPr/>
        </p:nvSpPr>
        <p:spPr>
          <a:xfrm>
            <a:off x="1411043" y="1151962"/>
            <a:ext cx="36229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시퀀스 다이어그램</a:t>
            </a:r>
          </a:p>
        </p:txBody>
      </p:sp>
      <p:sp>
        <p:nvSpPr>
          <p:cNvPr id="10" name="순서도: 처리 9">
            <a:extLst>
              <a:ext uri="{FF2B5EF4-FFF2-40B4-BE49-F238E27FC236}">
                <a16:creationId xmlns:a16="http://schemas.microsoft.com/office/drawing/2014/main" id="{F7A275E5-3BAE-1BC2-0585-83228FBA9B90}"/>
              </a:ext>
            </a:extLst>
          </p:cNvPr>
          <p:cNvSpPr/>
          <p:nvPr/>
        </p:nvSpPr>
        <p:spPr>
          <a:xfrm>
            <a:off x="163628" y="163629"/>
            <a:ext cx="11858325" cy="6535554"/>
          </a:xfrm>
          <a:prstGeom prst="flowChartProcess">
            <a:avLst/>
          </a:prstGeom>
          <a:noFill/>
          <a:ln w="19050">
            <a:solidFill>
              <a:schemeClr val="tx1"/>
            </a:solidFill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07C756-8F35-7ECB-2BE0-B0972390C194}"/>
              </a:ext>
            </a:extLst>
          </p:cNvPr>
          <p:cNvSpPr txBox="1"/>
          <p:nvPr/>
        </p:nvSpPr>
        <p:spPr>
          <a:xfrm>
            <a:off x="4879374" y="1213516"/>
            <a:ext cx="1716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- 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로그인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EFE3865C-53F0-2559-2918-330C806AFE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4746" y="1853112"/>
            <a:ext cx="7374630" cy="3996361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48E6BD9-A510-E76C-1B98-2A312F9C24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624" y="3606818"/>
            <a:ext cx="4385957" cy="294134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9F3CAA3-9FD7-A78B-FACB-8CADA9441527}"/>
              </a:ext>
            </a:extLst>
          </p:cNvPr>
          <p:cNvSpPr txBox="1"/>
          <p:nvPr/>
        </p:nvSpPr>
        <p:spPr>
          <a:xfrm>
            <a:off x="973904" y="721503"/>
            <a:ext cx="14073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설계 내용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6C689A1-174D-2EBC-8486-A7620F7484BE}"/>
              </a:ext>
            </a:extLst>
          </p:cNvPr>
          <p:cNvSpPr/>
          <p:nvPr/>
        </p:nvSpPr>
        <p:spPr>
          <a:xfrm>
            <a:off x="9684396" y="799260"/>
            <a:ext cx="109970" cy="10050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2B67F9B-5190-CF7C-65E6-38FFC5ABDCC0}"/>
              </a:ext>
            </a:extLst>
          </p:cNvPr>
          <p:cNvSpPr txBox="1"/>
          <p:nvPr/>
        </p:nvSpPr>
        <p:spPr>
          <a:xfrm>
            <a:off x="9794367" y="695625"/>
            <a:ext cx="18469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Sequence Diagram</a:t>
            </a:r>
            <a:endParaRPr lang="ko-KR" altLang="en-US" sz="14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789EAFB-7440-9665-5A13-FAA26E19C5AA}"/>
              </a:ext>
            </a:extLst>
          </p:cNvPr>
          <p:cNvSpPr txBox="1"/>
          <p:nvPr/>
        </p:nvSpPr>
        <p:spPr>
          <a:xfrm>
            <a:off x="550725" y="649457"/>
            <a:ext cx="606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02</a:t>
            </a:r>
            <a:endParaRPr lang="ko-KR" altLang="en-US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644346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순서도: 처리 7">
            <a:extLst>
              <a:ext uri="{FF2B5EF4-FFF2-40B4-BE49-F238E27FC236}">
                <a16:creationId xmlns:a16="http://schemas.microsoft.com/office/drawing/2014/main" id="{62CBEDB1-C072-EE61-7248-9B4546A22A53}"/>
              </a:ext>
            </a:extLst>
          </p:cNvPr>
          <p:cNvSpPr/>
          <p:nvPr/>
        </p:nvSpPr>
        <p:spPr>
          <a:xfrm>
            <a:off x="163628" y="163629"/>
            <a:ext cx="11858325" cy="6535554"/>
          </a:xfrm>
          <a:prstGeom prst="flowChartProcess">
            <a:avLst/>
          </a:prstGeom>
          <a:noFill/>
          <a:ln w="19050">
            <a:solidFill>
              <a:schemeClr val="tx1"/>
            </a:solidFill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0341798-29E0-B5A8-B221-86B0152C537B}"/>
              </a:ext>
            </a:extLst>
          </p:cNvPr>
          <p:cNvSpPr txBox="1"/>
          <p:nvPr/>
        </p:nvSpPr>
        <p:spPr>
          <a:xfrm>
            <a:off x="1411044" y="1151962"/>
            <a:ext cx="36807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시퀀스 다이어그램</a:t>
            </a:r>
          </a:p>
        </p:txBody>
      </p:sp>
      <p:sp>
        <p:nvSpPr>
          <p:cNvPr id="10" name="순서도: 처리 9">
            <a:extLst>
              <a:ext uri="{FF2B5EF4-FFF2-40B4-BE49-F238E27FC236}">
                <a16:creationId xmlns:a16="http://schemas.microsoft.com/office/drawing/2014/main" id="{F7A275E5-3BAE-1BC2-0585-83228FBA9B90}"/>
              </a:ext>
            </a:extLst>
          </p:cNvPr>
          <p:cNvSpPr/>
          <p:nvPr/>
        </p:nvSpPr>
        <p:spPr>
          <a:xfrm>
            <a:off x="163628" y="163629"/>
            <a:ext cx="11858325" cy="6535554"/>
          </a:xfrm>
          <a:prstGeom prst="flowChartProcess">
            <a:avLst/>
          </a:prstGeom>
          <a:noFill/>
          <a:ln w="19050">
            <a:solidFill>
              <a:schemeClr val="tx1"/>
            </a:solidFill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3869280-4D79-DCB7-91B4-70E58A7E6630}"/>
              </a:ext>
            </a:extLst>
          </p:cNvPr>
          <p:cNvSpPr txBox="1"/>
          <p:nvPr/>
        </p:nvSpPr>
        <p:spPr>
          <a:xfrm>
            <a:off x="4879374" y="1213516"/>
            <a:ext cx="25705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- 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날씨 정보 조회</a:t>
            </a:r>
          </a:p>
        </p:txBody>
      </p:sp>
      <p:pic>
        <p:nvPicPr>
          <p:cNvPr id="14" name="Picture 2" descr="C:\Users\user1\Desktop\3.png">
            <a:extLst>
              <a:ext uri="{FF2B5EF4-FFF2-40B4-BE49-F238E27FC236}">
                <a16:creationId xmlns:a16="http://schemas.microsoft.com/office/drawing/2014/main" id="{7CFAA4AB-202A-6F59-431C-8FAAFF49E2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5"/>
          <a:stretch/>
        </p:blipFill>
        <p:spPr bwMode="auto">
          <a:xfrm>
            <a:off x="4059847" y="1798291"/>
            <a:ext cx="7876113" cy="4056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23432FE-3073-C80F-1534-0814DC83FF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040" y="2473027"/>
            <a:ext cx="3993185" cy="404104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9B92E1A-A376-B4C5-D862-D642EFB8E372}"/>
              </a:ext>
            </a:extLst>
          </p:cNvPr>
          <p:cNvSpPr txBox="1"/>
          <p:nvPr/>
        </p:nvSpPr>
        <p:spPr>
          <a:xfrm>
            <a:off x="973904" y="721503"/>
            <a:ext cx="14073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설계 내용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6A95822-1EC9-E4FD-A260-18813FF06C10}"/>
              </a:ext>
            </a:extLst>
          </p:cNvPr>
          <p:cNvSpPr/>
          <p:nvPr/>
        </p:nvSpPr>
        <p:spPr>
          <a:xfrm>
            <a:off x="9684396" y="799260"/>
            <a:ext cx="109970" cy="10050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68A5113-D725-2CBC-8BFA-FA219621174C}"/>
              </a:ext>
            </a:extLst>
          </p:cNvPr>
          <p:cNvSpPr txBox="1"/>
          <p:nvPr/>
        </p:nvSpPr>
        <p:spPr>
          <a:xfrm>
            <a:off x="9794367" y="695625"/>
            <a:ext cx="18469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Sequence Diagram</a:t>
            </a:r>
            <a:endParaRPr lang="ko-KR" altLang="en-US" sz="14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5AF956E-DAAC-6AD8-B283-2DA1C9A43E9A}"/>
              </a:ext>
            </a:extLst>
          </p:cNvPr>
          <p:cNvSpPr txBox="1"/>
          <p:nvPr/>
        </p:nvSpPr>
        <p:spPr>
          <a:xfrm>
            <a:off x="550725" y="649457"/>
            <a:ext cx="606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02</a:t>
            </a:r>
            <a:endParaRPr lang="ko-KR" altLang="en-US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402104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AD221709-931C-CBF1-456E-B629243C75FE}"/>
              </a:ext>
            </a:extLst>
          </p:cNvPr>
          <p:cNvSpPr/>
          <p:nvPr/>
        </p:nvSpPr>
        <p:spPr>
          <a:xfrm>
            <a:off x="-6419" y="1317104"/>
            <a:ext cx="5786117" cy="2429876"/>
          </a:xfrm>
          <a:prstGeom prst="rect">
            <a:avLst/>
          </a:prstGeom>
          <a:solidFill>
            <a:schemeClr val="accent6">
              <a:lumMod val="7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 descr="옷을 정리하는 사람">
            <a:extLst>
              <a:ext uri="{FF2B5EF4-FFF2-40B4-BE49-F238E27FC236}">
                <a16:creationId xmlns:a16="http://schemas.microsoft.com/office/drawing/2014/main" id="{92D39F58-FCA7-09DB-62AF-B79B76B1B50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A667F29F-659A-D08B-1DDE-58C8323A1935}"/>
              </a:ext>
            </a:extLst>
          </p:cNvPr>
          <p:cNvSpPr/>
          <p:nvPr/>
        </p:nvSpPr>
        <p:spPr>
          <a:xfrm>
            <a:off x="863933" y="799260"/>
            <a:ext cx="109970" cy="10050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3DC525-B7A6-95C4-6804-CB9594A1F17A}"/>
              </a:ext>
            </a:extLst>
          </p:cNvPr>
          <p:cNvSpPr txBox="1"/>
          <p:nvPr/>
        </p:nvSpPr>
        <p:spPr>
          <a:xfrm>
            <a:off x="973904" y="695625"/>
            <a:ext cx="8894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Hanger</a:t>
            </a:r>
            <a:endParaRPr lang="ko-KR" altLang="en-US" sz="1400" b="1" dirty="0"/>
          </a:p>
        </p:txBody>
      </p:sp>
      <p:sp>
        <p:nvSpPr>
          <p:cNvPr id="8" name="순서도: 처리 7">
            <a:extLst>
              <a:ext uri="{FF2B5EF4-FFF2-40B4-BE49-F238E27FC236}">
                <a16:creationId xmlns:a16="http://schemas.microsoft.com/office/drawing/2014/main" id="{62CBEDB1-C072-EE61-7248-9B4546A22A53}"/>
              </a:ext>
            </a:extLst>
          </p:cNvPr>
          <p:cNvSpPr/>
          <p:nvPr/>
        </p:nvSpPr>
        <p:spPr>
          <a:xfrm>
            <a:off x="163628" y="163629"/>
            <a:ext cx="11858325" cy="6535554"/>
          </a:xfrm>
          <a:prstGeom prst="flowChartProcess">
            <a:avLst/>
          </a:prstGeom>
          <a:noFill/>
          <a:ln w="19050">
            <a:solidFill>
              <a:schemeClr val="tx1"/>
            </a:solidFill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8DE24A4-37D8-1833-7941-C5B5F89BAF34}"/>
              </a:ext>
            </a:extLst>
          </p:cNvPr>
          <p:cNvSpPr txBox="1"/>
          <p:nvPr/>
        </p:nvSpPr>
        <p:spPr>
          <a:xfrm>
            <a:off x="597954" y="2113444"/>
            <a:ext cx="47967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b="1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구현 결과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A0ED40-114B-1E69-9E7A-E2A91205373F}"/>
              </a:ext>
            </a:extLst>
          </p:cNvPr>
          <p:cNvSpPr txBox="1"/>
          <p:nvPr/>
        </p:nvSpPr>
        <p:spPr>
          <a:xfrm>
            <a:off x="9221638" y="849512"/>
            <a:ext cx="16994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03</a:t>
            </a:r>
            <a:endParaRPr lang="ko-KR" altLang="en-US" sz="48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1F92B93-8133-8A4B-9548-5574DD336CB2}"/>
              </a:ext>
            </a:extLst>
          </p:cNvPr>
          <p:cNvCxnSpPr/>
          <p:nvPr/>
        </p:nvCxnSpPr>
        <p:spPr>
          <a:xfrm>
            <a:off x="1066800" y="4165600"/>
            <a:ext cx="695326" cy="0"/>
          </a:xfrm>
          <a:prstGeom prst="line">
            <a:avLst/>
          </a:prstGeom>
          <a:ln w="19050">
            <a:solidFill>
              <a:srgbClr val="3857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AE76A79-77C8-A1EE-C5AC-24B94FEE10B0}"/>
              </a:ext>
            </a:extLst>
          </p:cNvPr>
          <p:cNvSpPr txBox="1"/>
          <p:nvPr/>
        </p:nvSpPr>
        <p:spPr>
          <a:xfrm>
            <a:off x="1176770" y="4506405"/>
            <a:ext cx="18195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시연 영상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18B4114-94EB-23BE-FFF7-8A239C13D71A}"/>
              </a:ext>
            </a:extLst>
          </p:cNvPr>
          <p:cNvCxnSpPr/>
          <p:nvPr/>
        </p:nvCxnSpPr>
        <p:spPr>
          <a:xfrm>
            <a:off x="863933" y="4871932"/>
            <a:ext cx="34163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래픽 19" descr="배지 체크 표시1 단색으로 채워진">
            <a:extLst>
              <a:ext uri="{FF2B5EF4-FFF2-40B4-BE49-F238E27FC236}">
                <a16:creationId xmlns:a16="http://schemas.microsoft.com/office/drawing/2014/main" id="{D2312111-1DE1-2370-0FE3-21A9D37090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2680" y="4581019"/>
            <a:ext cx="274047" cy="274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008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5EDB05DA-0769-5B59-E515-1367D9C1AD46}"/>
              </a:ext>
            </a:extLst>
          </p:cNvPr>
          <p:cNvSpPr/>
          <p:nvPr/>
        </p:nvSpPr>
        <p:spPr>
          <a:xfrm>
            <a:off x="0" y="1138473"/>
            <a:ext cx="4106174" cy="824171"/>
          </a:xfrm>
          <a:prstGeom prst="rect">
            <a:avLst/>
          </a:prstGeom>
          <a:solidFill>
            <a:schemeClr val="accent6">
              <a:lumMod val="7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순서도: 처리 7">
            <a:extLst>
              <a:ext uri="{FF2B5EF4-FFF2-40B4-BE49-F238E27FC236}">
                <a16:creationId xmlns:a16="http://schemas.microsoft.com/office/drawing/2014/main" id="{62CBEDB1-C072-EE61-7248-9B4546A22A53}"/>
              </a:ext>
            </a:extLst>
          </p:cNvPr>
          <p:cNvSpPr/>
          <p:nvPr/>
        </p:nvSpPr>
        <p:spPr>
          <a:xfrm>
            <a:off x="163628" y="163629"/>
            <a:ext cx="11858325" cy="6535554"/>
          </a:xfrm>
          <a:prstGeom prst="flowChartProcess">
            <a:avLst/>
          </a:prstGeom>
          <a:noFill/>
          <a:ln w="19050">
            <a:solidFill>
              <a:schemeClr val="tx1"/>
            </a:solidFill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0341798-29E0-B5A8-B221-86B0152C537B}"/>
              </a:ext>
            </a:extLst>
          </p:cNvPr>
          <p:cNvSpPr txBox="1"/>
          <p:nvPr/>
        </p:nvSpPr>
        <p:spPr>
          <a:xfrm>
            <a:off x="550725" y="1243007"/>
            <a:ext cx="34593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의류 데이터 삽입</a:t>
            </a:r>
          </a:p>
        </p:txBody>
      </p:sp>
      <p:pic>
        <p:nvPicPr>
          <p:cNvPr id="2" name="KakaoTalk_20220615_141107894">
            <a:hlinkClick r:id="" action="ppaction://media"/>
            <a:extLst>
              <a:ext uri="{FF2B5EF4-FFF2-40B4-BE49-F238E27FC236}">
                <a16:creationId xmlns:a16="http://schemas.microsoft.com/office/drawing/2014/main" id="{C3201670-9973-1573-B35A-B0585291556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362433" y="369000"/>
            <a:ext cx="3460714" cy="6120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9CCFF73-F21C-34D0-9770-42464BFD5710}"/>
              </a:ext>
            </a:extLst>
          </p:cNvPr>
          <p:cNvSpPr txBox="1"/>
          <p:nvPr/>
        </p:nvSpPr>
        <p:spPr>
          <a:xfrm>
            <a:off x="973904" y="721503"/>
            <a:ext cx="14073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구현 결과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E05F0C6-B8C7-C96B-6EE4-705C410A23C0}"/>
              </a:ext>
            </a:extLst>
          </p:cNvPr>
          <p:cNvSpPr/>
          <p:nvPr/>
        </p:nvSpPr>
        <p:spPr>
          <a:xfrm>
            <a:off x="9684396" y="799260"/>
            <a:ext cx="109970" cy="10050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B6DE942-2E8C-4889-67A7-93116828437E}"/>
              </a:ext>
            </a:extLst>
          </p:cNvPr>
          <p:cNvSpPr txBox="1"/>
          <p:nvPr/>
        </p:nvSpPr>
        <p:spPr>
          <a:xfrm>
            <a:off x="9794367" y="695625"/>
            <a:ext cx="18469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시연 영상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614943F-0C63-9481-917C-808204084BB9}"/>
              </a:ext>
            </a:extLst>
          </p:cNvPr>
          <p:cNvSpPr txBox="1"/>
          <p:nvPr/>
        </p:nvSpPr>
        <p:spPr>
          <a:xfrm>
            <a:off x="550725" y="649457"/>
            <a:ext cx="606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03</a:t>
            </a:r>
            <a:endParaRPr lang="ko-KR" altLang="en-US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83516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6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986474DC-48B2-52B4-9E40-D4EFEA602CF0}"/>
              </a:ext>
            </a:extLst>
          </p:cNvPr>
          <p:cNvSpPr/>
          <p:nvPr/>
        </p:nvSpPr>
        <p:spPr>
          <a:xfrm>
            <a:off x="0" y="1138473"/>
            <a:ext cx="4106174" cy="824171"/>
          </a:xfrm>
          <a:prstGeom prst="rect">
            <a:avLst/>
          </a:prstGeom>
          <a:solidFill>
            <a:schemeClr val="accent6">
              <a:lumMod val="7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순서도: 처리 7">
            <a:extLst>
              <a:ext uri="{FF2B5EF4-FFF2-40B4-BE49-F238E27FC236}">
                <a16:creationId xmlns:a16="http://schemas.microsoft.com/office/drawing/2014/main" id="{62CBEDB1-C072-EE61-7248-9B4546A22A53}"/>
              </a:ext>
            </a:extLst>
          </p:cNvPr>
          <p:cNvSpPr/>
          <p:nvPr/>
        </p:nvSpPr>
        <p:spPr>
          <a:xfrm>
            <a:off x="163628" y="163629"/>
            <a:ext cx="11858325" cy="6535554"/>
          </a:xfrm>
          <a:prstGeom prst="flowChartProcess">
            <a:avLst/>
          </a:prstGeom>
          <a:noFill/>
          <a:ln w="19050">
            <a:solidFill>
              <a:schemeClr val="tx1"/>
            </a:solidFill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0341798-29E0-B5A8-B221-86B0152C537B}"/>
              </a:ext>
            </a:extLst>
          </p:cNvPr>
          <p:cNvSpPr txBox="1"/>
          <p:nvPr/>
        </p:nvSpPr>
        <p:spPr>
          <a:xfrm>
            <a:off x="550725" y="1243007"/>
            <a:ext cx="33630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캘린더 사진 등록</a:t>
            </a:r>
          </a:p>
        </p:txBody>
      </p:sp>
      <p:pic>
        <p:nvPicPr>
          <p:cNvPr id="2" name="KakaoTalk_20220615_135740524">
            <a:hlinkClick r:id="" action="ppaction://media"/>
            <a:extLst>
              <a:ext uri="{FF2B5EF4-FFF2-40B4-BE49-F238E27FC236}">
                <a16:creationId xmlns:a16="http://schemas.microsoft.com/office/drawing/2014/main" id="{D516DA90-DFF0-4450-851E-1B0D320D5E8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362433" y="369000"/>
            <a:ext cx="3460713" cy="6120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68A56BF-34C1-D4BE-FD51-8B5D813CE249}"/>
              </a:ext>
            </a:extLst>
          </p:cNvPr>
          <p:cNvSpPr txBox="1"/>
          <p:nvPr/>
        </p:nvSpPr>
        <p:spPr>
          <a:xfrm>
            <a:off x="973904" y="721503"/>
            <a:ext cx="14073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구현 결과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009249D-5CFB-089A-E6DB-3998F2A63684}"/>
              </a:ext>
            </a:extLst>
          </p:cNvPr>
          <p:cNvSpPr/>
          <p:nvPr/>
        </p:nvSpPr>
        <p:spPr>
          <a:xfrm>
            <a:off x="9684396" y="799260"/>
            <a:ext cx="109970" cy="10050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7825B61-7BAD-0BEF-D83F-9CF909F21CF7}"/>
              </a:ext>
            </a:extLst>
          </p:cNvPr>
          <p:cNvSpPr txBox="1"/>
          <p:nvPr/>
        </p:nvSpPr>
        <p:spPr>
          <a:xfrm>
            <a:off x="9794367" y="695625"/>
            <a:ext cx="18469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시연 영상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2D0A75-065A-76E3-F674-C7F1C928E940}"/>
              </a:ext>
            </a:extLst>
          </p:cNvPr>
          <p:cNvSpPr txBox="1"/>
          <p:nvPr/>
        </p:nvSpPr>
        <p:spPr>
          <a:xfrm>
            <a:off x="550725" y="649457"/>
            <a:ext cx="606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03</a:t>
            </a:r>
            <a:endParaRPr lang="ko-KR" altLang="en-US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12425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5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88263F7E-C251-4D33-1162-201954B586CC}"/>
              </a:ext>
            </a:extLst>
          </p:cNvPr>
          <p:cNvSpPr/>
          <p:nvPr/>
        </p:nvSpPr>
        <p:spPr>
          <a:xfrm>
            <a:off x="0" y="1138473"/>
            <a:ext cx="4106174" cy="824171"/>
          </a:xfrm>
          <a:prstGeom prst="rect">
            <a:avLst/>
          </a:prstGeom>
          <a:solidFill>
            <a:schemeClr val="accent6">
              <a:lumMod val="7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순서도: 처리 7">
            <a:extLst>
              <a:ext uri="{FF2B5EF4-FFF2-40B4-BE49-F238E27FC236}">
                <a16:creationId xmlns:a16="http://schemas.microsoft.com/office/drawing/2014/main" id="{62CBEDB1-C072-EE61-7248-9B4546A22A53}"/>
              </a:ext>
            </a:extLst>
          </p:cNvPr>
          <p:cNvSpPr/>
          <p:nvPr/>
        </p:nvSpPr>
        <p:spPr>
          <a:xfrm>
            <a:off x="163628" y="163629"/>
            <a:ext cx="11858325" cy="6535554"/>
          </a:xfrm>
          <a:prstGeom prst="flowChartProcess">
            <a:avLst/>
          </a:prstGeom>
          <a:noFill/>
          <a:ln w="19050">
            <a:solidFill>
              <a:schemeClr val="tx1"/>
            </a:solidFill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0341798-29E0-B5A8-B221-86B0152C537B}"/>
              </a:ext>
            </a:extLst>
          </p:cNvPr>
          <p:cNvSpPr txBox="1"/>
          <p:nvPr/>
        </p:nvSpPr>
        <p:spPr>
          <a:xfrm>
            <a:off x="550725" y="1243007"/>
            <a:ext cx="31835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로그인</a:t>
            </a:r>
            <a:r>
              <a:rPr lang="en-US" altLang="ko-KR" sz="3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/</a:t>
            </a:r>
            <a:r>
              <a:rPr lang="ko-KR" altLang="en-US" sz="3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로그아웃</a:t>
            </a:r>
          </a:p>
        </p:txBody>
      </p:sp>
      <p:pic>
        <p:nvPicPr>
          <p:cNvPr id="9" name="KakaoTalk_20220615_134455564">
            <a:hlinkClick r:id="" action="ppaction://media"/>
            <a:extLst>
              <a:ext uri="{FF2B5EF4-FFF2-40B4-BE49-F238E27FC236}">
                <a16:creationId xmlns:a16="http://schemas.microsoft.com/office/drawing/2014/main" id="{070B4A70-8208-841C-2056-4D42ECE4AFA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362433" y="369000"/>
            <a:ext cx="3460714" cy="61200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3CD34AD-AFA9-56AA-D35E-7EE63CFA9E64}"/>
              </a:ext>
            </a:extLst>
          </p:cNvPr>
          <p:cNvSpPr txBox="1"/>
          <p:nvPr/>
        </p:nvSpPr>
        <p:spPr>
          <a:xfrm>
            <a:off x="973904" y="721503"/>
            <a:ext cx="14073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구현 결과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4E3A304-4D88-CAA4-8DCB-FBF8192B8F41}"/>
              </a:ext>
            </a:extLst>
          </p:cNvPr>
          <p:cNvSpPr/>
          <p:nvPr/>
        </p:nvSpPr>
        <p:spPr>
          <a:xfrm>
            <a:off x="9684396" y="799260"/>
            <a:ext cx="109970" cy="10050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4E60810-DAD0-8661-A7C9-D4C2FFF104B5}"/>
              </a:ext>
            </a:extLst>
          </p:cNvPr>
          <p:cNvSpPr txBox="1"/>
          <p:nvPr/>
        </p:nvSpPr>
        <p:spPr>
          <a:xfrm>
            <a:off x="9794367" y="695625"/>
            <a:ext cx="18469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시연 영상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A4B881A-29F5-F5DD-20F0-B6CCDC0CFBDD}"/>
              </a:ext>
            </a:extLst>
          </p:cNvPr>
          <p:cNvSpPr txBox="1"/>
          <p:nvPr/>
        </p:nvSpPr>
        <p:spPr>
          <a:xfrm>
            <a:off x="550725" y="649457"/>
            <a:ext cx="606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03</a:t>
            </a:r>
            <a:endParaRPr lang="ko-KR" altLang="en-US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18787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35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970B09D1-FAA1-9ECA-00CF-BD66CD060593}"/>
              </a:ext>
            </a:extLst>
          </p:cNvPr>
          <p:cNvSpPr/>
          <p:nvPr/>
        </p:nvSpPr>
        <p:spPr>
          <a:xfrm>
            <a:off x="0" y="1138473"/>
            <a:ext cx="4106174" cy="824171"/>
          </a:xfrm>
          <a:prstGeom prst="rect">
            <a:avLst/>
          </a:prstGeom>
          <a:solidFill>
            <a:schemeClr val="accent6">
              <a:lumMod val="7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순서도: 처리 7">
            <a:extLst>
              <a:ext uri="{FF2B5EF4-FFF2-40B4-BE49-F238E27FC236}">
                <a16:creationId xmlns:a16="http://schemas.microsoft.com/office/drawing/2014/main" id="{62CBEDB1-C072-EE61-7248-9B4546A22A53}"/>
              </a:ext>
            </a:extLst>
          </p:cNvPr>
          <p:cNvSpPr/>
          <p:nvPr/>
        </p:nvSpPr>
        <p:spPr>
          <a:xfrm>
            <a:off x="163628" y="163629"/>
            <a:ext cx="11858325" cy="6535554"/>
          </a:xfrm>
          <a:prstGeom prst="flowChartProcess">
            <a:avLst/>
          </a:prstGeom>
          <a:noFill/>
          <a:ln w="19050">
            <a:solidFill>
              <a:schemeClr val="tx1"/>
            </a:solidFill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0341798-29E0-B5A8-B221-86B0152C537B}"/>
              </a:ext>
            </a:extLst>
          </p:cNvPr>
          <p:cNvSpPr txBox="1"/>
          <p:nvPr/>
        </p:nvSpPr>
        <p:spPr>
          <a:xfrm>
            <a:off x="550725" y="1243007"/>
            <a:ext cx="29721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날씨 정보 조회</a:t>
            </a:r>
          </a:p>
        </p:txBody>
      </p:sp>
      <p:pic>
        <p:nvPicPr>
          <p:cNvPr id="3" name="KakaoTalk_20220615_135009195">
            <a:hlinkClick r:id="" action="ppaction://media"/>
            <a:extLst>
              <a:ext uri="{FF2B5EF4-FFF2-40B4-BE49-F238E27FC236}">
                <a16:creationId xmlns:a16="http://schemas.microsoft.com/office/drawing/2014/main" id="{0560CA48-CB28-46D0-EC7D-23B198EC74F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357451" y="369000"/>
            <a:ext cx="3460715" cy="6120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20D0A8C-4FEB-D4F6-D917-CF465994154E}"/>
              </a:ext>
            </a:extLst>
          </p:cNvPr>
          <p:cNvSpPr txBox="1"/>
          <p:nvPr/>
        </p:nvSpPr>
        <p:spPr>
          <a:xfrm>
            <a:off x="973904" y="721503"/>
            <a:ext cx="14073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구현 결과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0EA3C4B-0AEC-A86A-4273-BEF573056761}"/>
              </a:ext>
            </a:extLst>
          </p:cNvPr>
          <p:cNvSpPr/>
          <p:nvPr/>
        </p:nvSpPr>
        <p:spPr>
          <a:xfrm>
            <a:off x="9684396" y="799260"/>
            <a:ext cx="109970" cy="10050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BD8B51F-CF80-3FF6-EBE7-1DD622CDD9D9}"/>
              </a:ext>
            </a:extLst>
          </p:cNvPr>
          <p:cNvSpPr txBox="1"/>
          <p:nvPr/>
        </p:nvSpPr>
        <p:spPr>
          <a:xfrm>
            <a:off x="9794367" y="695625"/>
            <a:ext cx="18469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시연 영상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679AEFB-A988-4A92-06E3-28E22C5E86F1}"/>
              </a:ext>
            </a:extLst>
          </p:cNvPr>
          <p:cNvSpPr txBox="1"/>
          <p:nvPr/>
        </p:nvSpPr>
        <p:spPr>
          <a:xfrm>
            <a:off x="550725" y="649457"/>
            <a:ext cx="606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03</a:t>
            </a:r>
            <a:endParaRPr lang="ko-KR" altLang="en-US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3852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70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832FDC6A-6A8D-19DE-BC0E-9B5D94AC1356}"/>
              </a:ext>
            </a:extLst>
          </p:cNvPr>
          <p:cNvSpPr/>
          <p:nvPr/>
        </p:nvSpPr>
        <p:spPr>
          <a:xfrm>
            <a:off x="-6419" y="1317104"/>
            <a:ext cx="7123211" cy="2429876"/>
          </a:xfrm>
          <a:prstGeom prst="rect">
            <a:avLst/>
          </a:prstGeom>
          <a:solidFill>
            <a:schemeClr val="accent6">
              <a:lumMod val="7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 descr="옷을 정리하는 사람">
            <a:extLst>
              <a:ext uri="{FF2B5EF4-FFF2-40B4-BE49-F238E27FC236}">
                <a16:creationId xmlns:a16="http://schemas.microsoft.com/office/drawing/2014/main" id="{EFFA6DEE-6758-0E1F-02C5-ED8AB069C43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A667F29F-659A-D08B-1DDE-58C8323A1935}"/>
              </a:ext>
            </a:extLst>
          </p:cNvPr>
          <p:cNvSpPr/>
          <p:nvPr/>
        </p:nvSpPr>
        <p:spPr>
          <a:xfrm>
            <a:off x="863933" y="799260"/>
            <a:ext cx="109970" cy="10050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3DC525-B7A6-95C4-6804-CB9594A1F17A}"/>
              </a:ext>
            </a:extLst>
          </p:cNvPr>
          <p:cNvSpPr txBox="1"/>
          <p:nvPr/>
        </p:nvSpPr>
        <p:spPr>
          <a:xfrm>
            <a:off x="973903" y="695625"/>
            <a:ext cx="9152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Hanger</a:t>
            </a:r>
            <a:endParaRPr lang="ko-KR" altLang="en-US" sz="1400" b="1" dirty="0"/>
          </a:p>
        </p:txBody>
      </p:sp>
      <p:sp>
        <p:nvSpPr>
          <p:cNvPr id="8" name="순서도: 처리 7">
            <a:extLst>
              <a:ext uri="{FF2B5EF4-FFF2-40B4-BE49-F238E27FC236}">
                <a16:creationId xmlns:a16="http://schemas.microsoft.com/office/drawing/2014/main" id="{62CBEDB1-C072-EE61-7248-9B4546A22A53}"/>
              </a:ext>
            </a:extLst>
          </p:cNvPr>
          <p:cNvSpPr/>
          <p:nvPr/>
        </p:nvSpPr>
        <p:spPr>
          <a:xfrm>
            <a:off x="163628" y="163629"/>
            <a:ext cx="11858325" cy="6535554"/>
          </a:xfrm>
          <a:prstGeom prst="flowChartProcess">
            <a:avLst/>
          </a:prstGeom>
          <a:noFill/>
          <a:ln w="19050">
            <a:solidFill>
              <a:schemeClr val="tx1"/>
            </a:solidFill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8DE24A4-37D8-1833-7941-C5B5F89BAF34}"/>
              </a:ext>
            </a:extLst>
          </p:cNvPr>
          <p:cNvSpPr txBox="1"/>
          <p:nvPr/>
        </p:nvSpPr>
        <p:spPr>
          <a:xfrm>
            <a:off x="597954" y="2113444"/>
            <a:ext cx="68811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b="1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프로젝트 </a:t>
            </a:r>
            <a:r>
              <a:rPr lang="en-US" altLang="ko-KR" sz="4800" b="1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Feedback</a:t>
            </a:r>
            <a:endParaRPr lang="ko-KR" altLang="en-US" sz="4800" b="1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A0ED40-114B-1E69-9E7A-E2A91205373F}"/>
              </a:ext>
            </a:extLst>
          </p:cNvPr>
          <p:cNvSpPr txBox="1"/>
          <p:nvPr/>
        </p:nvSpPr>
        <p:spPr>
          <a:xfrm>
            <a:off x="9221638" y="849512"/>
            <a:ext cx="16994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04</a:t>
            </a:r>
            <a:endParaRPr lang="ko-KR" altLang="en-US" sz="48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1F92B93-8133-8A4B-9548-5574DD336CB2}"/>
              </a:ext>
            </a:extLst>
          </p:cNvPr>
          <p:cNvCxnSpPr/>
          <p:nvPr/>
        </p:nvCxnSpPr>
        <p:spPr>
          <a:xfrm>
            <a:off x="1066800" y="4165600"/>
            <a:ext cx="695326" cy="0"/>
          </a:xfrm>
          <a:prstGeom prst="line">
            <a:avLst/>
          </a:prstGeom>
          <a:ln w="19050">
            <a:solidFill>
              <a:srgbClr val="3857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AE76A79-77C8-A1EE-C5AC-24B94FEE10B0}"/>
              </a:ext>
            </a:extLst>
          </p:cNvPr>
          <p:cNvSpPr txBox="1"/>
          <p:nvPr/>
        </p:nvSpPr>
        <p:spPr>
          <a:xfrm>
            <a:off x="1186727" y="4508581"/>
            <a:ext cx="26155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어려웠던 부분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9F1DE1-C3E9-928A-314F-7A37D12E08FC}"/>
              </a:ext>
            </a:extLst>
          </p:cNvPr>
          <p:cNvSpPr txBox="1"/>
          <p:nvPr/>
        </p:nvSpPr>
        <p:spPr>
          <a:xfrm>
            <a:off x="1186727" y="5232927"/>
            <a:ext cx="23749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배우게 된 부분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18B4114-94EB-23BE-FFF7-8A239C13D71A}"/>
              </a:ext>
            </a:extLst>
          </p:cNvPr>
          <p:cNvCxnSpPr/>
          <p:nvPr/>
        </p:nvCxnSpPr>
        <p:spPr>
          <a:xfrm>
            <a:off x="863933" y="4871932"/>
            <a:ext cx="34163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FC1B053D-73D6-307A-D5D6-B7C963ACB100}"/>
              </a:ext>
            </a:extLst>
          </p:cNvPr>
          <p:cNvCxnSpPr/>
          <p:nvPr/>
        </p:nvCxnSpPr>
        <p:spPr>
          <a:xfrm>
            <a:off x="863746" y="5585744"/>
            <a:ext cx="34163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래픽 19" descr="배지 체크 표시1 단색으로 채워진">
            <a:extLst>
              <a:ext uri="{FF2B5EF4-FFF2-40B4-BE49-F238E27FC236}">
                <a16:creationId xmlns:a16="http://schemas.microsoft.com/office/drawing/2014/main" id="{D2312111-1DE1-2370-0FE3-21A9D37090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2680" y="4581019"/>
            <a:ext cx="274047" cy="274047"/>
          </a:xfrm>
          <a:prstGeom prst="rect">
            <a:avLst/>
          </a:prstGeom>
        </p:spPr>
      </p:pic>
      <p:pic>
        <p:nvPicPr>
          <p:cNvPr id="21" name="그래픽 20" descr="배지 체크 표시1 단색으로 채워진">
            <a:extLst>
              <a:ext uri="{FF2B5EF4-FFF2-40B4-BE49-F238E27FC236}">
                <a16:creationId xmlns:a16="http://schemas.microsoft.com/office/drawing/2014/main" id="{20C5C52D-BC53-7DA8-913E-C70A2C356A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8918" y="5294831"/>
            <a:ext cx="274047" cy="274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9174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263DF527-E01A-714F-463D-71D21B707E69}"/>
              </a:ext>
            </a:extLst>
          </p:cNvPr>
          <p:cNvSpPr/>
          <p:nvPr/>
        </p:nvSpPr>
        <p:spPr>
          <a:xfrm>
            <a:off x="-6419" y="1317104"/>
            <a:ext cx="5786117" cy="2429876"/>
          </a:xfrm>
          <a:prstGeom prst="rect">
            <a:avLst/>
          </a:prstGeom>
          <a:solidFill>
            <a:schemeClr val="accent6">
              <a:lumMod val="7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 descr="옷을 정리하는 사람">
            <a:extLst>
              <a:ext uri="{FF2B5EF4-FFF2-40B4-BE49-F238E27FC236}">
                <a16:creationId xmlns:a16="http://schemas.microsoft.com/office/drawing/2014/main" id="{FA24C5D4-5EEC-9239-C376-59DEE3F567E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A667F29F-659A-D08B-1DDE-58C8323A1935}"/>
              </a:ext>
            </a:extLst>
          </p:cNvPr>
          <p:cNvSpPr/>
          <p:nvPr/>
        </p:nvSpPr>
        <p:spPr>
          <a:xfrm>
            <a:off x="863933" y="799260"/>
            <a:ext cx="109970" cy="10050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3DC525-B7A6-95C4-6804-CB9594A1F17A}"/>
              </a:ext>
            </a:extLst>
          </p:cNvPr>
          <p:cNvSpPr txBox="1"/>
          <p:nvPr/>
        </p:nvSpPr>
        <p:spPr>
          <a:xfrm>
            <a:off x="973904" y="695625"/>
            <a:ext cx="9842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Hanger</a:t>
            </a:r>
            <a:endParaRPr lang="ko-KR" altLang="en-US" sz="1400" b="1" dirty="0"/>
          </a:p>
        </p:txBody>
      </p:sp>
      <p:sp>
        <p:nvSpPr>
          <p:cNvPr id="8" name="순서도: 처리 7">
            <a:extLst>
              <a:ext uri="{FF2B5EF4-FFF2-40B4-BE49-F238E27FC236}">
                <a16:creationId xmlns:a16="http://schemas.microsoft.com/office/drawing/2014/main" id="{62CBEDB1-C072-EE61-7248-9B4546A22A53}"/>
              </a:ext>
            </a:extLst>
          </p:cNvPr>
          <p:cNvSpPr/>
          <p:nvPr/>
        </p:nvSpPr>
        <p:spPr>
          <a:xfrm>
            <a:off x="163628" y="163629"/>
            <a:ext cx="11858325" cy="6535554"/>
          </a:xfrm>
          <a:prstGeom prst="flowChartProcess">
            <a:avLst/>
          </a:prstGeom>
          <a:noFill/>
          <a:ln w="19050">
            <a:solidFill>
              <a:schemeClr val="tx1"/>
            </a:solidFill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8DE24A4-37D8-1833-7941-C5B5F89BAF34}"/>
              </a:ext>
            </a:extLst>
          </p:cNvPr>
          <p:cNvSpPr txBox="1"/>
          <p:nvPr/>
        </p:nvSpPr>
        <p:spPr>
          <a:xfrm>
            <a:off x="597954" y="2113444"/>
            <a:ext cx="47967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b="1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요구사항 분석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A0ED40-114B-1E69-9E7A-E2A91205373F}"/>
              </a:ext>
            </a:extLst>
          </p:cNvPr>
          <p:cNvSpPr txBox="1"/>
          <p:nvPr/>
        </p:nvSpPr>
        <p:spPr>
          <a:xfrm>
            <a:off x="9221638" y="849512"/>
            <a:ext cx="16994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01</a:t>
            </a:r>
            <a:endParaRPr lang="ko-KR" altLang="en-US" sz="48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1F92B93-8133-8A4B-9548-5574DD336CB2}"/>
              </a:ext>
            </a:extLst>
          </p:cNvPr>
          <p:cNvCxnSpPr>
            <a:cxnSpLocks/>
          </p:cNvCxnSpPr>
          <p:nvPr/>
        </p:nvCxnSpPr>
        <p:spPr>
          <a:xfrm>
            <a:off x="1066800" y="4107850"/>
            <a:ext cx="966411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AE76A79-77C8-A1EE-C5AC-24B94FEE10B0}"/>
              </a:ext>
            </a:extLst>
          </p:cNvPr>
          <p:cNvSpPr txBox="1"/>
          <p:nvPr/>
        </p:nvSpPr>
        <p:spPr>
          <a:xfrm>
            <a:off x="1176770" y="4506405"/>
            <a:ext cx="25289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고객 </a:t>
            </a:r>
            <a:r>
              <a:rPr lang="ko-KR" altLang="en-US" sz="2000">
                <a:latin typeface="HY견고딕" panose="02030600000101010101" pitchFamily="18" charset="-127"/>
                <a:ea typeface="HY견고딕" panose="02030600000101010101" pitchFamily="18" charset="-127"/>
              </a:rPr>
              <a:t>기능 요구사항</a:t>
            </a:r>
            <a:endParaRPr lang="ko-KR" altLang="en-US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9F1DE1-C3E9-928A-314F-7A37D12E08FC}"/>
              </a:ext>
            </a:extLst>
          </p:cNvPr>
          <p:cNvSpPr txBox="1"/>
          <p:nvPr/>
        </p:nvSpPr>
        <p:spPr>
          <a:xfrm>
            <a:off x="1176771" y="5220217"/>
            <a:ext cx="16820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사용자 분석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697B243-02B8-BC75-6E6A-B57AA73A7450}"/>
              </a:ext>
            </a:extLst>
          </p:cNvPr>
          <p:cNvSpPr txBox="1"/>
          <p:nvPr/>
        </p:nvSpPr>
        <p:spPr>
          <a:xfrm>
            <a:off x="1176770" y="5935102"/>
            <a:ext cx="20759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err="1">
                <a:latin typeface="HY견고딕" panose="02030600000101010101" pitchFamily="18" charset="-127"/>
                <a:ea typeface="HY견고딕" panose="02030600000101010101" pitchFamily="18" charset="-127"/>
              </a:rPr>
              <a:t>유스케이스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 목록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18B4114-94EB-23BE-FFF7-8A239C13D71A}"/>
              </a:ext>
            </a:extLst>
          </p:cNvPr>
          <p:cNvCxnSpPr/>
          <p:nvPr/>
        </p:nvCxnSpPr>
        <p:spPr>
          <a:xfrm>
            <a:off x="863933" y="4871932"/>
            <a:ext cx="34163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FC1B053D-73D6-307A-D5D6-B7C963ACB100}"/>
              </a:ext>
            </a:extLst>
          </p:cNvPr>
          <p:cNvCxnSpPr/>
          <p:nvPr/>
        </p:nvCxnSpPr>
        <p:spPr>
          <a:xfrm>
            <a:off x="863746" y="5585744"/>
            <a:ext cx="34163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0D90BDF0-6FBE-F71F-16C0-B3B2A8F656D4}"/>
              </a:ext>
            </a:extLst>
          </p:cNvPr>
          <p:cNvCxnSpPr/>
          <p:nvPr/>
        </p:nvCxnSpPr>
        <p:spPr>
          <a:xfrm>
            <a:off x="863746" y="6300629"/>
            <a:ext cx="34163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래픽 19" descr="배지 체크 표시1 단색으로 채워진">
            <a:extLst>
              <a:ext uri="{FF2B5EF4-FFF2-40B4-BE49-F238E27FC236}">
                <a16:creationId xmlns:a16="http://schemas.microsoft.com/office/drawing/2014/main" id="{D2312111-1DE1-2370-0FE3-21A9D37090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2680" y="4581019"/>
            <a:ext cx="274047" cy="274047"/>
          </a:xfrm>
          <a:prstGeom prst="rect">
            <a:avLst/>
          </a:prstGeom>
        </p:spPr>
      </p:pic>
      <p:pic>
        <p:nvPicPr>
          <p:cNvPr id="21" name="그래픽 20" descr="배지 체크 표시1 단색으로 채워진">
            <a:extLst>
              <a:ext uri="{FF2B5EF4-FFF2-40B4-BE49-F238E27FC236}">
                <a16:creationId xmlns:a16="http://schemas.microsoft.com/office/drawing/2014/main" id="{20C5C52D-BC53-7DA8-913E-C70A2C356A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8918" y="5294831"/>
            <a:ext cx="274047" cy="274047"/>
          </a:xfrm>
          <a:prstGeom prst="rect">
            <a:avLst/>
          </a:prstGeom>
        </p:spPr>
      </p:pic>
      <p:pic>
        <p:nvPicPr>
          <p:cNvPr id="22" name="그래픽 21" descr="배지 체크 표시1 단색으로 채워진">
            <a:extLst>
              <a:ext uri="{FF2B5EF4-FFF2-40B4-BE49-F238E27FC236}">
                <a16:creationId xmlns:a16="http://schemas.microsoft.com/office/drawing/2014/main" id="{DF57FFA9-A6FF-F840-D88A-B315D85727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7442" y="6009716"/>
            <a:ext cx="274047" cy="274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6186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C82CD8B1-9752-DBFE-87B8-FFFE629A670C}"/>
              </a:ext>
            </a:extLst>
          </p:cNvPr>
          <p:cNvSpPr/>
          <p:nvPr/>
        </p:nvSpPr>
        <p:spPr>
          <a:xfrm>
            <a:off x="-1" y="1138473"/>
            <a:ext cx="3795623" cy="824171"/>
          </a:xfrm>
          <a:prstGeom prst="rect">
            <a:avLst/>
          </a:prstGeom>
          <a:solidFill>
            <a:schemeClr val="accent6">
              <a:lumMod val="7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순서도: 처리 7">
            <a:extLst>
              <a:ext uri="{FF2B5EF4-FFF2-40B4-BE49-F238E27FC236}">
                <a16:creationId xmlns:a16="http://schemas.microsoft.com/office/drawing/2014/main" id="{62CBEDB1-C072-EE61-7248-9B4546A22A53}"/>
              </a:ext>
            </a:extLst>
          </p:cNvPr>
          <p:cNvSpPr/>
          <p:nvPr/>
        </p:nvSpPr>
        <p:spPr>
          <a:xfrm>
            <a:off x="163628" y="163629"/>
            <a:ext cx="11858325" cy="6535554"/>
          </a:xfrm>
          <a:prstGeom prst="flowChartProcess">
            <a:avLst/>
          </a:prstGeom>
          <a:noFill/>
          <a:ln w="19050">
            <a:solidFill>
              <a:schemeClr val="tx1"/>
            </a:solidFill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0341798-29E0-B5A8-B221-86B0152C537B}"/>
              </a:ext>
            </a:extLst>
          </p:cNvPr>
          <p:cNvSpPr txBox="1"/>
          <p:nvPr/>
        </p:nvSpPr>
        <p:spPr>
          <a:xfrm>
            <a:off x="550725" y="1243007"/>
            <a:ext cx="28480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어려웠던 부분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B2EE67-34BB-0F23-ED57-98A3A3479600}"/>
              </a:ext>
            </a:extLst>
          </p:cNvPr>
          <p:cNvSpPr txBox="1"/>
          <p:nvPr/>
        </p:nvSpPr>
        <p:spPr>
          <a:xfrm>
            <a:off x="973904" y="721503"/>
            <a:ext cx="18469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프로젝트 </a:t>
            </a:r>
            <a:r>
              <a:rPr lang="en-US" altLang="ko-KR" sz="1400" b="1" dirty="0"/>
              <a:t>Feedback</a:t>
            </a:r>
            <a:endParaRPr lang="ko-KR" altLang="en-US" sz="1400" b="1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C4AC3BE-282A-40EB-F464-E36A3D5D803F}"/>
              </a:ext>
            </a:extLst>
          </p:cNvPr>
          <p:cNvSpPr/>
          <p:nvPr/>
        </p:nvSpPr>
        <p:spPr>
          <a:xfrm>
            <a:off x="9684396" y="799260"/>
            <a:ext cx="109970" cy="10050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6B6E2F9-DB3C-A583-4235-5EE06BE0B99A}"/>
              </a:ext>
            </a:extLst>
          </p:cNvPr>
          <p:cNvSpPr txBox="1"/>
          <p:nvPr/>
        </p:nvSpPr>
        <p:spPr>
          <a:xfrm>
            <a:off x="9794367" y="695625"/>
            <a:ext cx="18469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어려웠던 부분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D1D8793-7248-CF3B-A682-79EE65AAFBE0}"/>
              </a:ext>
            </a:extLst>
          </p:cNvPr>
          <p:cNvSpPr txBox="1"/>
          <p:nvPr/>
        </p:nvSpPr>
        <p:spPr>
          <a:xfrm>
            <a:off x="550725" y="649457"/>
            <a:ext cx="606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04</a:t>
            </a:r>
            <a:endParaRPr lang="ko-KR" altLang="en-US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052486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096B5952-D0FA-5DC8-6447-78E059AD579B}"/>
              </a:ext>
            </a:extLst>
          </p:cNvPr>
          <p:cNvSpPr/>
          <p:nvPr/>
        </p:nvSpPr>
        <p:spPr>
          <a:xfrm>
            <a:off x="-1" y="1138473"/>
            <a:ext cx="3795623" cy="824171"/>
          </a:xfrm>
          <a:prstGeom prst="rect">
            <a:avLst/>
          </a:prstGeom>
          <a:solidFill>
            <a:schemeClr val="accent6">
              <a:lumMod val="7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순서도: 처리 7">
            <a:extLst>
              <a:ext uri="{FF2B5EF4-FFF2-40B4-BE49-F238E27FC236}">
                <a16:creationId xmlns:a16="http://schemas.microsoft.com/office/drawing/2014/main" id="{62CBEDB1-C072-EE61-7248-9B4546A22A53}"/>
              </a:ext>
            </a:extLst>
          </p:cNvPr>
          <p:cNvSpPr/>
          <p:nvPr/>
        </p:nvSpPr>
        <p:spPr>
          <a:xfrm>
            <a:off x="163628" y="163629"/>
            <a:ext cx="11858325" cy="6535554"/>
          </a:xfrm>
          <a:prstGeom prst="flowChartProcess">
            <a:avLst/>
          </a:prstGeom>
          <a:noFill/>
          <a:ln w="19050">
            <a:solidFill>
              <a:schemeClr val="tx1"/>
            </a:solidFill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0341798-29E0-B5A8-B221-86B0152C537B}"/>
              </a:ext>
            </a:extLst>
          </p:cNvPr>
          <p:cNvSpPr txBox="1"/>
          <p:nvPr/>
        </p:nvSpPr>
        <p:spPr>
          <a:xfrm>
            <a:off x="550725" y="1243007"/>
            <a:ext cx="30551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배우게 된 부분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3CD80EF-E82F-7ED2-7BC0-B90634D45FAA}"/>
              </a:ext>
            </a:extLst>
          </p:cNvPr>
          <p:cNvSpPr txBox="1"/>
          <p:nvPr/>
        </p:nvSpPr>
        <p:spPr>
          <a:xfrm>
            <a:off x="973904" y="721503"/>
            <a:ext cx="18469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프로젝트 </a:t>
            </a:r>
            <a:r>
              <a:rPr lang="en-US" altLang="ko-KR" sz="1400" b="1" dirty="0"/>
              <a:t>Feedback</a:t>
            </a:r>
            <a:endParaRPr lang="ko-KR" altLang="en-US" sz="1400" b="1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C901C9A-24BC-9BE5-2C32-E5B5599D5747}"/>
              </a:ext>
            </a:extLst>
          </p:cNvPr>
          <p:cNvSpPr/>
          <p:nvPr/>
        </p:nvSpPr>
        <p:spPr>
          <a:xfrm>
            <a:off x="9684396" y="799260"/>
            <a:ext cx="109970" cy="10050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0D6B263-8EBF-08EB-2FE6-822AADD6A6F5}"/>
              </a:ext>
            </a:extLst>
          </p:cNvPr>
          <p:cNvSpPr txBox="1"/>
          <p:nvPr/>
        </p:nvSpPr>
        <p:spPr>
          <a:xfrm>
            <a:off x="9794367" y="695625"/>
            <a:ext cx="18469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어려웠던 부분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754C18C-827F-8ED2-6412-94432C60AA76}"/>
              </a:ext>
            </a:extLst>
          </p:cNvPr>
          <p:cNvSpPr txBox="1"/>
          <p:nvPr/>
        </p:nvSpPr>
        <p:spPr>
          <a:xfrm>
            <a:off x="550725" y="649457"/>
            <a:ext cx="606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04</a:t>
            </a:r>
            <a:endParaRPr lang="ko-KR" altLang="en-US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399050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 descr="옷을 정리하는 사람">
            <a:extLst>
              <a:ext uri="{FF2B5EF4-FFF2-40B4-BE49-F238E27FC236}">
                <a16:creationId xmlns:a16="http://schemas.microsoft.com/office/drawing/2014/main" id="{EE357BFF-E829-F64F-DDBF-73703972CE3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E00A257B-5AF6-983E-0E3A-2FF77FAEA973}"/>
              </a:ext>
            </a:extLst>
          </p:cNvPr>
          <p:cNvSpPr/>
          <p:nvPr/>
        </p:nvSpPr>
        <p:spPr>
          <a:xfrm>
            <a:off x="163629" y="1992429"/>
            <a:ext cx="11858324" cy="2897205"/>
          </a:xfrm>
          <a:prstGeom prst="rect">
            <a:avLst/>
          </a:prstGeom>
          <a:solidFill>
            <a:schemeClr val="tx1">
              <a:alpha val="7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F1FF25D-EF4F-45E6-DE87-2BA65960C0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33548" y="2893219"/>
            <a:ext cx="4118482" cy="1071562"/>
          </a:xfrm>
        </p:spPr>
        <p:txBody>
          <a:bodyPr>
            <a:norm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+mj-ea"/>
              </a:rPr>
              <a:t>감사합니다</a:t>
            </a:r>
          </a:p>
        </p:txBody>
      </p:sp>
      <p:sp>
        <p:nvSpPr>
          <p:cNvPr id="8" name="순서도: 처리 7">
            <a:extLst>
              <a:ext uri="{FF2B5EF4-FFF2-40B4-BE49-F238E27FC236}">
                <a16:creationId xmlns:a16="http://schemas.microsoft.com/office/drawing/2014/main" id="{62CBEDB1-C072-EE61-7248-9B4546A22A53}"/>
              </a:ext>
            </a:extLst>
          </p:cNvPr>
          <p:cNvSpPr/>
          <p:nvPr/>
        </p:nvSpPr>
        <p:spPr>
          <a:xfrm>
            <a:off x="163628" y="163629"/>
            <a:ext cx="11858325" cy="6535554"/>
          </a:xfrm>
          <a:prstGeom prst="flowChartProcess">
            <a:avLst/>
          </a:prstGeom>
          <a:noFill/>
          <a:ln w="19050">
            <a:solidFill>
              <a:schemeClr val="tx1"/>
            </a:solidFill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73683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순서도: 처리 7">
            <a:extLst>
              <a:ext uri="{FF2B5EF4-FFF2-40B4-BE49-F238E27FC236}">
                <a16:creationId xmlns:a16="http://schemas.microsoft.com/office/drawing/2014/main" id="{62CBEDB1-C072-EE61-7248-9B4546A22A53}"/>
              </a:ext>
            </a:extLst>
          </p:cNvPr>
          <p:cNvSpPr/>
          <p:nvPr/>
        </p:nvSpPr>
        <p:spPr>
          <a:xfrm>
            <a:off x="163628" y="163629"/>
            <a:ext cx="11858325" cy="6535554"/>
          </a:xfrm>
          <a:prstGeom prst="flowChartProcess">
            <a:avLst/>
          </a:prstGeom>
          <a:noFill/>
          <a:ln w="19050">
            <a:solidFill>
              <a:schemeClr val="tx1"/>
            </a:solidFill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897450C7-1FBF-8BEF-8EA1-23C0AD8AE5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8556660"/>
              </p:ext>
            </p:extLst>
          </p:nvPr>
        </p:nvGraphicFramePr>
        <p:xfrm>
          <a:off x="1951787" y="2316479"/>
          <a:ext cx="8164365" cy="28715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721455">
                  <a:extLst>
                    <a:ext uri="{9D8B030D-6E8A-4147-A177-3AD203B41FA5}">
                      <a16:colId xmlns:a16="http://schemas.microsoft.com/office/drawing/2014/main" val="591525988"/>
                    </a:ext>
                  </a:extLst>
                </a:gridCol>
                <a:gridCol w="2721455">
                  <a:extLst>
                    <a:ext uri="{9D8B030D-6E8A-4147-A177-3AD203B41FA5}">
                      <a16:colId xmlns:a16="http://schemas.microsoft.com/office/drawing/2014/main" val="3242512546"/>
                    </a:ext>
                  </a:extLst>
                </a:gridCol>
                <a:gridCol w="2721455">
                  <a:extLst>
                    <a:ext uri="{9D8B030D-6E8A-4147-A177-3AD203B41FA5}">
                      <a16:colId xmlns:a16="http://schemas.microsoft.com/office/drawing/2014/main" val="3425790531"/>
                    </a:ext>
                  </a:extLst>
                </a:gridCol>
              </a:tblGrid>
              <a:tr h="47859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학번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비율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4846314"/>
                  </a:ext>
                </a:extLst>
              </a:tr>
              <a:tr h="47859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201811002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최승호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30%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8509976"/>
                  </a:ext>
                </a:extLst>
              </a:tr>
              <a:tr h="47859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201810913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김영재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17.5%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3525166"/>
                  </a:ext>
                </a:extLst>
              </a:tr>
              <a:tr h="47859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201810972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이원민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17.5%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5948534"/>
                  </a:ext>
                </a:extLst>
              </a:tr>
              <a:tr h="47859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201811003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최우석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17.5%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5333795"/>
                  </a:ext>
                </a:extLst>
              </a:tr>
              <a:tr h="47859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201810898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고명세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17.5%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2542404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DBD5F8D1-1F05-EB95-FCD2-B63C6D752944}"/>
              </a:ext>
            </a:extLst>
          </p:cNvPr>
          <p:cNvSpPr txBox="1"/>
          <p:nvPr/>
        </p:nvSpPr>
        <p:spPr>
          <a:xfrm>
            <a:off x="1411043" y="1151962"/>
            <a:ext cx="43168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/>
              <a:t>조원별</a:t>
            </a:r>
            <a:r>
              <a:rPr lang="ko-KR" altLang="en-US" sz="2000" dirty="0"/>
              <a:t> 기여 비율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0B3156A-8490-15DA-59A2-D226E81C0323}"/>
              </a:ext>
            </a:extLst>
          </p:cNvPr>
          <p:cNvSpPr/>
          <p:nvPr/>
        </p:nvSpPr>
        <p:spPr>
          <a:xfrm>
            <a:off x="863933" y="799260"/>
            <a:ext cx="109970" cy="10050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7A98806-A446-033D-63D1-4B0062B76002}"/>
              </a:ext>
            </a:extLst>
          </p:cNvPr>
          <p:cNvSpPr txBox="1"/>
          <p:nvPr/>
        </p:nvSpPr>
        <p:spPr>
          <a:xfrm>
            <a:off x="973903" y="695625"/>
            <a:ext cx="17951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마지막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6805F81-87AE-2D8D-2194-839B89588B96}"/>
              </a:ext>
            </a:extLst>
          </p:cNvPr>
          <p:cNvSpPr/>
          <p:nvPr/>
        </p:nvSpPr>
        <p:spPr>
          <a:xfrm>
            <a:off x="9684396" y="799260"/>
            <a:ext cx="109970" cy="10050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8004FA0-4AA9-E6CB-7EFF-8C087192ACE0}"/>
              </a:ext>
            </a:extLst>
          </p:cNvPr>
          <p:cNvSpPr txBox="1"/>
          <p:nvPr/>
        </p:nvSpPr>
        <p:spPr>
          <a:xfrm>
            <a:off x="9794367" y="695625"/>
            <a:ext cx="16927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기여 비율</a:t>
            </a:r>
          </a:p>
        </p:txBody>
      </p:sp>
    </p:spTree>
    <p:extLst>
      <p:ext uri="{BB962C8B-B14F-4D97-AF65-F5344CB8AC3E}">
        <p14:creationId xmlns:p14="http://schemas.microsoft.com/office/powerpoint/2010/main" val="492535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순서도: 처리 7">
            <a:extLst>
              <a:ext uri="{FF2B5EF4-FFF2-40B4-BE49-F238E27FC236}">
                <a16:creationId xmlns:a16="http://schemas.microsoft.com/office/drawing/2014/main" id="{62CBEDB1-C072-EE61-7248-9B4546A22A53}"/>
              </a:ext>
            </a:extLst>
          </p:cNvPr>
          <p:cNvSpPr/>
          <p:nvPr/>
        </p:nvSpPr>
        <p:spPr>
          <a:xfrm>
            <a:off x="163628" y="163629"/>
            <a:ext cx="11858325" cy="6535554"/>
          </a:xfrm>
          <a:prstGeom prst="flowChartProcess">
            <a:avLst/>
          </a:prstGeom>
          <a:noFill/>
          <a:ln w="19050">
            <a:solidFill>
              <a:schemeClr val="tx1"/>
            </a:solidFill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3FF5F2-0BC1-FAFE-6C51-2725A03FA6DA}"/>
              </a:ext>
            </a:extLst>
          </p:cNvPr>
          <p:cNvSpPr txBox="1"/>
          <p:nvPr/>
        </p:nvSpPr>
        <p:spPr>
          <a:xfrm>
            <a:off x="1267201" y="1354362"/>
            <a:ext cx="47004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고객 기능 요구사항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CD6BAB-1530-990B-D2F2-335AF1FF73B2}"/>
              </a:ext>
            </a:extLst>
          </p:cNvPr>
          <p:cNvSpPr txBox="1"/>
          <p:nvPr/>
        </p:nvSpPr>
        <p:spPr>
          <a:xfrm>
            <a:off x="1350311" y="3871470"/>
            <a:ext cx="19282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계절별 분류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601B35-9966-7CD3-E12E-BAA135AA6A9E}"/>
              </a:ext>
            </a:extLst>
          </p:cNvPr>
          <p:cNvSpPr txBox="1"/>
          <p:nvPr/>
        </p:nvSpPr>
        <p:spPr>
          <a:xfrm>
            <a:off x="4890088" y="3871471"/>
            <a:ext cx="25285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카테고리별 분류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62F355C-FA4F-ADCF-B3E9-3E1D7862C341}"/>
              </a:ext>
            </a:extLst>
          </p:cNvPr>
          <p:cNvSpPr txBox="1"/>
          <p:nvPr/>
        </p:nvSpPr>
        <p:spPr>
          <a:xfrm>
            <a:off x="8818450" y="3871471"/>
            <a:ext cx="26950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원하는 의류 검색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86E5D7F-0C49-E83D-F0E2-9C4490E07AA9}"/>
              </a:ext>
            </a:extLst>
          </p:cNvPr>
          <p:cNvSpPr txBox="1"/>
          <p:nvPr/>
        </p:nvSpPr>
        <p:spPr>
          <a:xfrm>
            <a:off x="2735116" y="5907845"/>
            <a:ext cx="27828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사진 및 태그 게시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1CA690B-3D38-2748-924E-DA7FBA78BAA0}"/>
              </a:ext>
            </a:extLst>
          </p:cNvPr>
          <p:cNvSpPr txBox="1"/>
          <p:nvPr/>
        </p:nvSpPr>
        <p:spPr>
          <a:xfrm>
            <a:off x="7055991" y="5907845"/>
            <a:ext cx="23258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날씨 정보 제공</a:t>
            </a:r>
          </a:p>
        </p:txBody>
      </p:sp>
      <p:pic>
        <p:nvPicPr>
          <p:cNvPr id="14" name="그래픽 13" descr="해시 태그 단색으로 채워진">
            <a:extLst>
              <a:ext uri="{FF2B5EF4-FFF2-40B4-BE49-F238E27FC236}">
                <a16:creationId xmlns:a16="http://schemas.microsoft.com/office/drawing/2014/main" id="{BA40C57C-CA80-476F-4875-9A141F631C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05843" y="4951186"/>
            <a:ext cx="852556" cy="852556"/>
          </a:xfrm>
          <a:prstGeom prst="rect">
            <a:avLst/>
          </a:prstGeom>
        </p:spPr>
      </p:pic>
      <p:pic>
        <p:nvPicPr>
          <p:cNvPr id="16" name="그래픽 15" descr="일부 흐림 단색으로 채워진">
            <a:extLst>
              <a:ext uri="{FF2B5EF4-FFF2-40B4-BE49-F238E27FC236}">
                <a16:creationId xmlns:a16="http://schemas.microsoft.com/office/drawing/2014/main" id="{816A4CD1-43C3-7E9C-6F05-700CB15233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34378" y="4695224"/>
            <a:ext cx="1108518" cy="1108518"/>
          </a:xfrm>
          <a:prstGeom prst="rect">
            <a:avLst/>
          </a:prstGeom>
        </p:spPr>
      </p:pic>
      <p:pic>
        <p:nvPicPr>
          <p:cNvPr id="18" name="그래픽 17" descr="재고 검색 단색으로 채워진">
            <a:extLst>
              <a:ext uri="{FF2B5EF4-FFF2-40B4-BE49-F238E27FC236}">
                <a16:creationId xmlns:a16="http://schemas.microsoft.com/office/drawing/2014/main" id="{B102B831-4B71-1500-FE6C-938F60B3793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24733" y="2684470"/>
            <a:ext cx="1131497" cy="1131497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F1AEA9DC-7B47-5474-0106-E7350D0B012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52519" y="2684469"/>
            <a:ext cx="1131498" cy="1131498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BA9F1B14-91BF-05F4-1CCA-E2148B8BC32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84701" y="2684470"/>
            <a:ext cx="1022598" cy="102259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D2C3DB6-7A54-F0EC-0D69-2A8CC17DE5E0}"/>
              </a:ext>
            </a:extLst>
          </p:cNvPr>
          <p:cNvSpPr txBox="1"/>
          <p:nvPr/>
        </p:nvSpPr>
        <p:spPr>
          <a:xfrm>
            <a:off x="973904" y="721503"/>
            <a:ext cx="14073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요구사항 분석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D8B175B-8CDD-A91B-AB26-1C9E139C3564}"/>
              </a:ext>
            </a:extLst>
          </p:cNvPr>
          <p:cNvSpPr/>
          <p:nvPr/>
        </p:nvSpPr>
        <p:spPr>
          <a:xfrm>
            <a:off x="9684396" y="799260"/>
            <a:ext cx="109970" cy="10050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C6BE3FA-B2F3-9F53-2435-959EF46A1B4D}"/>
              </a:ext>
            </a:extLst>
          </p:cNvPr>
          <p:cNvSpPr txBox="1"/>
          <p:nvPr/>
        </p:nvSpPr>
        <p:spPr>
          <a:xfrm>
            <a:off x="9794367" y="695625"/>
            <a:ext cx="18469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/>
              <a:t>고객 기능 요구사항</a:t>
            </a:r>
            <a:endParaRPr lang="ko-KR" altLang="en-US" sz="1400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92DFBEB-C236-F828-8DD8-07155D1D4789}"/>
              </a:ext>
            </a:extLst>
          </p:cNvPr>
          <p:cNvSpPr txBox="1"/>
          <p:nvPr/>
        </p:nvSpPr>
        <p:spPr>
          <a:xfrm>
            <a:off x="550725" y="649457"/>
            <a:ext cx="606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01</a:t>
            </a:r>
            <a:endParaRPr lang="ko-KR" altLang="en-US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258217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33DC525-B7A6-95C4-6804-CB9594A1F17A}"/>
              </a:ext>
            </a:extLst>
          </p:cNvPr>
          <p:cNvSpPr txBox="1"/>
          <p:nvPr/>
        </p:nvSpPr>
        <p:spPr>
          <a:xfrm>
            <a:off x="973904" y="721503"/>
            <a:ext cx="14073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요구사항 분석</a:t>
            </a:r>
          </a:p>
        </p:txBody>
      </p:sp>
      <p:sp>
        <p:nvSpPr>
          <p:cNvPr id="8" name="순서도: 처리 7">
            <a:extLst>
              <a:ext uri="{FF2B5EF4-FFF2-40B4-BE49-F238E27FC236}">
                <a16:creationId xmlns:a16="http://schemas.microsoft.com/office/drawing/2014/main" id="{62CBEDB1-C072-EE61-7248-9B4546A22A53}"/>
              </a:ext>
            </a:extLst>
          </p:cNvPr>
          <p:cNvSpPr/>
          <p:nvPr/>
        </p:nvSpPr>
        <p:spPr>
          <a:xfrm>
            <a:off x="163628" y="163629"/>
            <a:ext cx="11858325" cy="6535554"/>
          </a:xfrm>
          <a:prstGeom prst="flowChartProcess">
            <a:avLst/>
          </a:prstGeom>
          <a:noFill/>
          <a:ln w="19050">
            <a:solidFill>
              <a:schemeClr val="tx1"/>
            </a:solidFill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001C8359-D2B7-D46A-0DD6-3BCD1A22A5BA}"/>
              </a:ext>
            </a:extLst>
          </p:cNvPr>
          <p:cNvSpPr/>
          <p:nvPr/>
        </p:nvSpPr>
        <p:spPr>
          <a:xfrm>
            <a:off x="9684396" y="799260"/>
            <a:ext cx="109970" cy="10050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CFA0219-6769-392B-D232-8F544F4BD497}"/>
              </a:ext>
            </a:extLst>
          </p:cNvPr>
          <p:cNvSpPr txBox="1"/>
          <p:nvPr/>
        </p:nvSpPr>
        <p:spPr>
          <a:xfrm>
            <a:off x="9794367" y="695625"/>
            <a:ext cx="16927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사용자 분석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CFE117-0D4E-0314-603D-FB288C0D3E74}"/>
              </a:ext>
            </a:extLst>
          </p:cNvPr>
          <p:cNvSpPr txBox="1"/>
          <p:nvPr/>
        </p:nvSpPr>
        <p:spPr>
          <a:xfrm>
            <a:off x="1267201" y="1354362"/>
            <a:ext cx="38655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사용자 분석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A6AE114-2A0F-1500-A049-F8790E3A90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960" y="2437340"/>
            <a:ext cx="4143227" cy="39016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28D0DBD-C071-F3DB-3653-452747063C90}"/>
              </a:ext>
            </a:extLst>
          </p:cNvPr>
          <p:cNvSpPr txBox="1"/>
          <p:nvPr/>
        </p:nvSpPr>
        <p:spPr>
          <a:xfrm>
            <a:off x="5894138" y="3105834"/>
            <a:ext cx="60456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사용자 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– 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의류 관리 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App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을 사용하는 최상위 사용자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6CCB48B-5640-CA0F-2385-0D4BC6825390}"/>
              </a:ext>
            </a:extLst>
          </p:cNvPr>
          <p:cNvSpPr txBox="1"/>
          <p:nvPr/>
        </p:nvSpPr>
        <p:spPr>
          <a:xfrm>
            <a:off x="5894138" y="3828960"/>
            <a:ext cx="50731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로그인 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DB – 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사용자 정보를 저장하는 </a:t>
            </a:r>
            <a:r>
              <a:rPr lang="ko-KR" altLang="en-US" sz="20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액터</a:t>
            </a:r>
            <a:endParaRPr lang="ko-KR" altLang="en-US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66AB1BF-2182-D588-5790-AF5648412BE8}"/>
              </a:ext>
            </a:extLst>
          </p:cNvPr>
          <p:cNvSpPr txBox="1"/>
          <p:nvPr/>
        </p:nvSpPr>
        <p:spPr>
          <a:xfrm>
            <a:off x="5894138" y="4546380"/>
            <a:ext cx="47129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의류 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DB – 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의류 정보를 저장하는 </a:t>
            </a:r>
            <a:r>
              <a:rPr lang="ko-KR" altLang="en-US" sz="20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액터</a:t>
            </a:r>
            <a:endParaRPr lang="ko-KR" altLang="en-US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41FD78C-0342-FA02-056E-ADEFBF5B3007}"/>
              </a:ext>
            </a:extLst>
          </p:cNvPr>
          <p:cNvSpPr txBox="1"/>
          <p:nvPr/>
        </p:nvSpPr>
        <p:spPr>
          <a:xfrm>
            <a:off x="5894137" y="5263800"/>
            <a:ext cx="50731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날씨 시스템 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– 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날씨 정보를 제공하는 </a:t>
            </a:r>
            <a:r>
              <a:rPr lang="ko-KR" altLang="en-US" sz="20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액터</a:t>
            </a:r>
            <a:endParaRPr lang="ko-KR" altLang="en-US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FAB412-9755-1231-9BC0-6D11528C6D87}"/>
              </a:ext>
            </a:extLst>
          </p:cNvPr>
          <p:cNvSpPr txBox="1"/>
          <p:nvPr/>
        </p:nvSpPr>
        <p:spPr>
          <a:xfrm>
            <a:off x="550725" y="649457"/>
            <a:ext cx="606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01</a:t>
            </a:r>
            <a:endParaRPr lang="ko-KR" altLang="en-US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66441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직사각형 32">
            <a:extLst>
              <a:ext uri="{FF2B5EF4-FFF2-40B4-BE49-F238E27FC236}">
                <a16:creationId xmlns:a16="http://schemas.microsoft.com/office/drawing/2014/main" id="{9DAF3C49-0CB5-8E13-0280-2C871B4ABE8C}"/>
              </a:ext>
            </a:extLst>
          </p:cNvPr>
          <p:cNvSpPr/>
          <p:nvPr/>
        </p:nvSpPr>
        <p:spPr>
          <a:xfrm>
            <a:off x="0" y="1109117"/>
            <a:ext cx="7405508" cy="1063776"/>
          </a:xfrm>
          <a:prstGeom prst="rect">
            <a:avLst/>
          </a:prstGeom>
          <a:solidFill>
            <a:schemeClr val="accent6">
              <a:lumMod val="7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순서도: 처리 7">
            <a:extLst>
              <a:ext uri="{FF2B5EF4-FFF2-40B4-BE49-F238E27FC236}">
                <a16:creationId xmlns:a16="http://schemas.microsoft.com/office/drawing/2014/main" id="{62CBEDB1-C072-EE61-7248-9B4546A22A53}"/>
              </a:ext>
            </a:extLst>
          </p:cNvPr>
          <p:cNvSpPr/>
          <p:nvPr/>
        </p:nvSpPr>
        <p:spPr>
          <a:xfrm>
            <a:off x="163628" y="163629"/>
            <a:ext cx="11858325" cy="6535554"/>
          </a:xfrm>
          <a:prstGeom prst="flowChartProcess">
            <a:avLst/>
          </a:prstGeom>
          <a:noFill/>
          <a:ln w="19050">
            <a:solidFill>
              <a:schemeClr val="tx1"/>
            </a:solidFill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06EF79-673A-8278-6616-59D9BA29350A}"/>
              </a:ext>
            </a:extLst>
          </p:cNvPr>
          <p:cNvSpPr txBox="1"/>
          <p:nvPr/>
        </p:nvSpPr>
        <p:spPr>
          <a:xfrm>
            <a:off x="1267201" y="1354362"/>
            <a:ext cx="31926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유스케이스</a:t>
            </a:r>
            <a:r>
              <a:rPr lang="ko-KR" altLang="en-US" sz="3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목록 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565D19-0868-814C-6EEC-468161A1E155}"/>
              </a:ext>
            </a:extLst>
          </p:cNvPr>
          <p:cNvSpPr txBox="1"/>
          <p:nvPr/>
        </p:nvSpPr>
        <p:spPr>
          <a:xfrm>
            <a:off x="4405029" y="1412700"/>
            <a:ext cx="30004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- </a:t>
            </a:r>
            <a:r>
              <a:rPr lang="ko-KR" altLang="en-US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데이터 삽입</a:t>
            </a:r>
            <a:r>
              <a:rPr lang="en-US" altLang="ko-KR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/</a:t>
            </a:r>
            <a:r>
              <a:rPr lang="ko-KR" altLang="en-US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제거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FD3A3D5-E115-C58B-63AC-940B8002F4CC}"/>
              </a:ext>
            </a:extLst>
          </p:cNvPr>
          <p:cNvSpPr txBox="1"/>
          <p:nvPr/>
        </p:nvSpPr>
        <p:spPr>
          <a:xfrm>
            <a:off x="1574981" y="2689392"/>
            <a:ext cx="90786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의류 데이터 삽입 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필수 정보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kern="0" spc="0" dirty="0">
                <a:solidFill>
                  <a:srgbClr val="000000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의류 데이터를 이름</a:t>
            </a:r>
            <a:r>
              <a:rPr lang="en-US" altLang="ko-KR" kern="0" spc="0" dirty="0">
                <a:solidFill>
                  <a:srgbClr val="000000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kern="0" spc="0" dirty="0">
                <a:solidFill>
                  <a:srgbClr val="000000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카테고리와 함께 목록에 추가한다</a:t>
            </a:r>
            <a:r>
              <a:rPr lang="en-US" altLang="ko-KR" kern="0" spc="0" dirty="0">
                <a:solidFill>
                  <a:srgbClr val="000000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  <a:endParaRPr lang="ko-KR" altLang="en-US" kern="0" spc="0" dirty="0">
              <a:solidFill>
                <a:srgbClr val="000000"/>
              </a:solidFill>
              <a:effectLst/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B3B582C-23A1-3D19-9F8B-A32608D56CF9}"/>
              </a:ext>
            </a:extLst>
          </p:cNvPr>
          <p:cNvSpPr txBox="1"/>
          <p:nvPr/>
        </p:nvSpPr>
        <p:spPr>
          <a:xfrm>
            <a:off x="1574980" y="3410094"/>
            <a:ext cx="8983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의류 데이터 삽입 </a:t>
            </a:r>
            <a:r>
              <a:rPr lang="en-US" altLang="ko-KR" kern="0" spc="0" dirty="0">
                <a:solidFill>
                  <a:srgbClr val="000000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kern="0" spc="0" dirty="0">
                <a:solidFill>
                  <a:srgbClr val="000000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선택 정보 </a:t>
            </a:r>
            <a:r>
              <a:rPr lang="en-US" altLang="ko-KR" kern="0" spc="0" dirty="0">
                <a:solidFill>
                  <a:srgbClr val="000000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- </a:t>
            </a:r>
            <a:r>
              <a:rPr lang="ko-KR" altLang="en-US" kern="0" spc="0" dirty="0">
                <a:solidFill>
                  <a:srgbClr val="000000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사진</a:t>
            </a:r>
            <a:r>
              <a:rPr lang="en-US" altLang="ko-KR" kern="0" spc="0" dirty="0">
                <a:solidFill>
                  <a:srgbClr val="000000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r>
              <a:rPr lang="ko-KR" altLang="en-US" kern="0" spc="0" dirty="0">
                <a:solidFill>
                  <a:srgbClr val="000000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kern="0" spc="0" dirty="0">
                <a:solidFill>
                  <a:srgbClr val="000000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:</a:t>
            </a:r>
            <a:r>
              <a:rPr lang="ko-KR" altLang="en-US" kern="0" spc="0" dirty="0">
                <a:solidFill>
                  <a:srgbClr val="000000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 의류 데이터를 사진과 함께 목록에 추가한다</a:t>
            </a:r>
            <a:r>
              <a:rPr lang="en-US" altLang="ko-KR" kern="0" spc="0" dirty="0">
                <a:solidFill>
                  <a:srgbClr val="000000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. </a:t>
            </a:r>
            <a:endParaRPr lang="ko-KR" altLang="en-US" kern="0" spc="0" dirty="0">
              <a:solidFill>
                <a:srgbClr val="000000"/>
              </a:solidFill>
              <a:effectLst/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67181EC-CFBB-4BC7-3416-982C6E594616}"/>
              </a:ext>
            </a:extLst>
          </p:cNvPr>
          <p:cNvSpPr txBox="1"/>
          <p:nvPr/>
        </p:nvSpPr>
        <p:spPr>
          <a:xfrm>
            <a:off x="1574980" y="4130796"/>
            <a:ext cx="8983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의류 데이터 삽입 </a:t>
            </a:r>
            <a:r>
              <a:rPr lang="en-US" altLang="ko-KR" kern="0" spc="0" dirty="0">
                <a:solidFill>
                  <a:srgbClr val="000000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kern="0" spc="0" dirty="0">
                <a:solidFill>
                  <a:srgbClr val="000000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선택 정보 </a:t>
            </a:r>
            <a:r>
              <a:rPr lang="en-US" altLang="ko-KR" kern="0" spc="0" dirty="0">
                <a:solidFill>
                  <a:srgbClr val="000000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- </a:t>
            </a:r>
            <a:r>
              <a:rPr lang="ko-KR" altLang="en-US" kern="0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태그</a:t>
            </a:r>
            <a:r>
              <a:rPr lang="en-US" altLang="ko-KR" kern="0" spc="0" dirty="0">
                <a:solidFill>
                  <a:srgbClr val="000000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) :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kern="0" spc="0" dirty="0">
                <a:solidFill>
                  <a:srgbClr val="000000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의류 데이터를 태그와 함께 목록에 추가한다</a:t>
            </a:r>
            <a:r>
              <a:rPr lang="en-US" altLang="ko-KR" kern="0" spc="0" dirty="0">
                <a:solidFill>
                  <a:srgbClr val="000000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  <a:endParaRPr lang="ko-KR" altLang="en-US" kern="0" spc="0" dirty="0">
              <a:solidFill>
                <a:srgbClr val="000000"/>
              </a:solidFill>
              <a:effectLst/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51CAD9C-ACC6-24C4-3013-38B38B7C6890}"/>
              </a:ext>
            </a:extLst>
          </p:cNvPr>
          <p:cNvSpPr txBox="1"/>
          <p:nvPr/>
        </p:nvSpPr>
        <p:spPr>
          <a:xfrm>
            <a:off x="1574980" y="4851498"/>
            <a:ext cx="8483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kern="0" spc="0" dirty="0">
                <a:solidFill>
                  <a:srgbClr val="000000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의류 데이터 제거</a:t>
            </a:r>
            <a:r>
              <a:rPr lang="ko-KR" altLang="en-US" kern="0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kern="0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kern="0" spc="0" dirty="0">
                <a:solidFill>
                  <a:srgbClr val="000000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선택한 의류 데이터를 목록에서 제거한다</a:t>
            </a:r>
            <a:r>
              <a:rPr lang="en-US" altLang="ko-KR" kern="0" spc="0" dirty="0">
                <a:solidFill>
                  <a:srgbClr val="000000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  <a:endParaRPr lang="ko-KR" altLang="en-US" kern="0" spc="0" dirty="0">
              <a:solidFill>
                <a:srgbClr val="000000"/>
              </a:solidFill>
              <a:effectLst/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22" name="그래픽 21" descr="배지 체크 표시1 단색으로 채워진">
            <a:extLst>
              <a:ext uri="{FF2B5EF4-FFF2-40B4-BE49-F238E27FC236}">
                <a16:creationId xmlns:a16="http://schemas.microsoft.com/office/drawing/2014/main" id="{749B9ED4-8BF5-2661-CE72-080B89DCAB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67203" y="2720169"/>
            <a:ext cx="307777" cy="307777"/>
          </a:xfrm>
          <a:prstGeom prst="rect">
            <a:avLst/>
          </a:prstGeom>
        </p:spPr>
      </p:pic>
      <p:pic>
        <p:nvPicPr>
          <p:cNvPr id="23" name="그래픽 22" descr="배지 체크 표시1 단색으로 채워진">
            <a:extLst>
              <a:ext uri="{FF2B5EF4-FFF2-40B4-BE49-F238E27FC236}">
                <a16:creationId xmlns:a16="http://schemas.microsoft.com/office/drawing/2014/main" id="{CEDEE35F-95D0-E2A3-DF4F-1804392367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67200" y="3440871"/>
            <a:ext cx="307777" cy="307777"/>
          </a:xfrm>
          <a:prstGeom prst="rect">
            <a:avLst/>
          </a:prstGeom>
        </p:spPr>
      </p:pic>
      <p:pic>
        <p:nvPicPr>
          <p:cNvPr id="24" name="그래픽 23" descr="배지 체크 표시1 단색으로 채워진">
            <a:extLst>
              <a:ext uri="{FF2B5EF4-FFF2-40B4-BE49-F238E27FC236}">
                <a16:creationId xmlns:a16="http://schemas.microsoft.com/office/drawing/2014/main" id="{6E2A3766-446F-0979-490D-E2C7E8A01F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67201" y="4157123"/>
            <a:ext cx="307777" cy="307777"/>
          </a:xfrm>
          <a:prstGeom prst="rect">
            <a:avLst/>
          </a:prstGeom>
        </p:spPr>
      </p:pic>
      <p:pic>
        <p:nvPicPr>
          <p:cNvPr id="25" name="그래픽 24" descr="배지 체크 표시1 단색으로 채워진">
            <a:extLst>
              <a:ext uri="{FF2B5EF4-FFF2-40B4-BE49-F238E27FC236}">
                <a16:creationId xmlns:a16="http://schemas.microsoft.com/office/drawing/2014/main" id="{40B349AF-E6EB-6B41-96DA-9B920753A4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67201" y="4882275"/>
            <a:ext cx="307777" cy="307777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3F637E35-E1AF-BF20-6AFC-1E9611886678}"/>
              </a:ext>
            </a:extLst>
          </p:cNvPr>
          <p:cNvSpPr txBox="1"/>
          <p:nvPr/>
        </p:nvSpPr>
        <p:spPr>
          <a:xfrm>
            <a:off x="973904" y="721503"/>
            <a:ext cx="14073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요구사항 분석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454D378-EAAD-5B79-7507-108A6EE86122}"/>
              </a:ext>
            </a:extLst>
          </p:cNvPr>
          <p:cNvSpPr/>
          <p:nvPr/>
        </p:nvSpPr>
        <p:spPr>
          <a:xfrm>
            <a:off x="9684396" y="799260"/>
            <a:ext cx="109970" cy="10050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3B0877E-3498-DD81-734F-60D4CEC63835}"/>
              </a:ext>
            </a:extLst>
          </p:cNvPr>
          <p:cNvSpPr txBox="1"/>
          <p:nvPr/>
        </p:nvSpPr>
        <p:spPr>
          <a:xfrm>
            <a:off x="9794367" y="695625"/>
            <a:ext cx="16927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err="1"/>
              <a:t>유스케이스</a:t>
            </a:r>
            <a:r>
              <a:rPr lang="ko-KR" altLang="en-US" sz="1400" b="1" dirty="0"/>
              <a:t> 목록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00C9FA4-E2BA-EA8D-8708-EB8C4690D111}"/>
              </a:ext>
            </a:extLst>
          </p:cNvPr>
          <p:cNvSpPr txBox="1"/>
          <p:nvPr/>
        </p:nvSpPr>
        <p:spPr>
          <a:xfrm>
            <a:off x="550725" y="649457"/>
            <a:ext cx="606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01</a:t>
            </a:r>
            <a:endParaRPr lang="ko-KR" altLang="en-US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992457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9A55FAFE-A9A6-6F3C-077D-8333465E51BF}"/>
              </a:ext>
            </a:extLst>
          </p:cNvPr>
          <p:cNvSpPr/>
          <p:nvPr/>
        </p:nvSpPr>
        <p:spPr>
          <a:xfrm>
            <a:off x="0" y="1109117"/>
            <a:ext cx="6935638" cy="1063776"/>
          </a:xfrm>
          <a:prstGeom prst="rect">
            <a:avLst/>
          </a:prstGeom>
          <a:solidFill>
            <a:schemeClr val="accent6">
              <a:lumMod val="7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순서도: 처리 7">
            <a:extLst>
              <a:ext uri="{FF2B5EF4-FFF2-40B4-BE49-F238E27FC236}">
                <a16:creationId xmlns:a16="http://schemas.microsoft.com/office/drawing/2014/main" id="{62CBEDB1-C072-EE61-7248-9B4546A22A53}"/>
              </a:ext>
            </a:extLst>
          </p:cNvPr>
          <p:cNvSpPr/>
          <p:nvPr/>
        </p:nvSpPr>
        <p:spPr>
          <a:xfrm>
            <a:off x="163628" y="163629"/>
            <a:ext cx="11858325" cy="6535554"/>
          </a:xfrm>
          <a:prstGeom prst="flowChartProcess">
            <a:avLst/>
          </a:prstGeom>
          <a:noFill/>
          <a:ln w="19050">
            <a:solidFill>
              <a:schemeClr val="tx1"/>
            </a:solidFill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06EF79-673A-8278-6616-59D9BA29350A}"/>
              </a:ext>
            </a:extLst>
          </p:cNvPr>
          <p:cNvSpPr txBox="1"/>
          <p:nvPr/>
        </p:nvSpPr>
        <p:spPr>
          <a:xfrm>
            <a:off x="1267201" y="1354362"/>
            <a:ext cx="38655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유스케이스</a:t>
            </a:r>
            <a:r>
              <a:rPr lang="ko-KR" altLang="en-US" sz="3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목록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625CE7D-D6BD-CBE5-DF3C-1278A80C9AFC}"/>
              </a:ext>
            </a:extLst>
          </p:cNvPr>
          <p:cNvSpPr txBox="1"/>
          <p:nvPr/>
        </p:nvSpPr>
        <p:spPr>
          <a:xfrm>
            <a:off x="4404405" y="1413958"/>
            <a:ext cx="21407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- </a:t>
            </a:r>
            <a:r>
              <a:rPr lang="ko-KR" altLang="en-US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데이터 수정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4B71829-6B3A-A63B-E3BE-73B2538A671A}"/>
              </a:ext>
            </a:extLst>
          </p:cNvPr>
          <p:cNvSpPr txBox="1"/>
          <p:nvPr/>
        </p:nvSpPr>
        <p:spPr>
          <a:xfrm>
            <a:off x="1574982" y="2689392"/>
            <a:ext cx="5814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kern="0" spc="0" dirty="0">
                <a:solidFill>
                  <a:srgbClr val="000000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의류 이름 수정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 :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선택한 의류의 이름 정보를 수정한다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A49931B-00E6-FA0A-C780-4F4D5334EAE1}"/>
              </a:ext>
            </a:extLst>
          </p:cNvPr>
          <p:cNvSpPr txBox="1"/>
          <p:nvPr/>
        </p:nvSpPr>
        <p:spPr>
          <a:xfrm>
            <a:off x="1574981" y="3410094"/>
            <a:ext cx="6702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kern="0" spc="0" dirty="0">
                <a:solidFill>
                  <a:srgbClr val="000000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  <a:cs typeface="맑은 고딕 Semilight" panose="020B0502040204020203" pitchFamily="50" charset="-127"/>
              </a:rPr>
              <a:t>의류 카테고리 수정</a:t>
            </a:r>
            <a:r>
              <a:rPr lang="ko-KR" altLang="en-US" kern="0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맑은 고딕 Semilight" panose="020B0502040204020203" pitchFamily="50" charset="-127"/>
              </a:rPr>
              <a:t> 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선택한 의류의 카테고리 정보를 수정한다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89DD414-6E9F-26C8-25B3-B2D88C2E9BE6}"/>
              </a:ext>
            </a:extLst>
          </p:cNvPr>
          <p:cNvSpPr txBox="1"/>
          <p:nvPr/>
        </p:nvSpPr>
        <p:spPr>
          <a:xfrm>
            <a:off x="1574980" y="4130796"/>
            <a:ext cx="5520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의류 사진 수정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: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kern="0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선택한 의류의 사진을 수정한다</a:t>
            </a:r>
            <a:r>
              <a:rPr lang="en-US" altLang="ko-KR" kern="0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75C2650-F66F-A99C-DA27-F445EFBB02C5}"/>
              </a:ext>
            </a:extLst>
          </p:cNvPr>
          <p:cNvSpPr txBox="1"/>
          <p:nvPr/>
        </p:nvSpPr>
        <p:spPr>
          <a:xfrm>
            <a:off x="1574980" y="4851498"/>
            <a:ext cx="6409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의류 태그 수정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 :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kern="0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선택한 의류의 태그 정보를 수정한다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19" name="그래픽 18" descr="배지 체크 표시1 단색으로 채워진">
            <a:extLst>
              <a:ext uri="{FF2B5EF4-FFF2-40B4-BE49-F238E27FC236}">
                <a16:creationId xmlns:a16="http://schemas.microsoft.com/office/drawing/2014/main" id="{4A6B33F8-9D31-A07F-2D26-DDFB92593D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67203" y="2720169"/>
            <a:ext cx="307777" cy="307777"/>
          </a:xfrm>
          <a:prstGeom prst="rect">
            <a:avLst/>
          </a:prstGeom>
        </p:spPr>
      </p:pic>
      <p:pic>
        <p:nvPicPr>
          <p:cNvPr id="20" name="그래픽 19" descr="배지 체크 표시1 단색으로 채워진">
            <a:extLst>
              <a:ext uri="{FF2B5EF4-FFF2-40B4-BE49-F238E27FC236}">
                <a16:creationId xmlns:a16="http://schemas.microsoft.com/office/drawing/2014/main" id="{96313612-DCE0-3AFC-BE0C-120374C7A8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67200" y="3440871"/>
            <a:ext cx="307777" cy="307777"/>
          </a:xfrm>
          <a:prstGeom prst="rect">
            <a:avLst/>
          </a:prstGeom>
        </p:spPr>
      </p:pic>
      <p:pic>
        <p:nvPicPr>
          <p:cNvPr id="21" name="그래픽 20" descr="배지 체크 표시1 단색으로 채워진">
            <a:extLst>
              <a:ext uri="{FF2B5EF4-FFF2-40B4-BE49-F238E27FC236}">
                <a16:creationId xmlns:a16="http://schemas.microsoft.com/office/drawing/2014/main" id="{5946E054-23F4-F6FB-1D3E-A9810D8320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67201" y="4157123"/>
            <a:ext cx="307777" cy="307777"/>
          </a:xfrm>
          <a:prstGeom prst="rect">
            <a:avLst/>
          </a:prstGeom>
        </p:spPr>
      </p:pic>
      <p:pic>
        <p:nvPicPr>
          <p:cNvPr id="22" name="그래픽 21" descr="배지 체크 표시1 단색으로 채워진">
            <a:extLst>
              <a:ext uri="{FF2B5EF4-FFF2-40B4-BE49-F238E27FC236}">
                <a16:creationId xmlns:a16="http://schemas.microsoft.com/office/drawing/2014/main" id="{AD7039E9-02C7-5697-1DCC-24EE8F7F0D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67201" y="4882275"/>
            <a:ext cx="307777" cy="307777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9C7E2A3-07EE-7237-1FBF-0A90250A9385}"/>
              </a:ext>
            </a:extLst>
          </p:cNvPr>
          <p:cNvSpPr txBox="1"/>
          <p:nvPr/>
        </p:nvSpPr>
        <p:spPr>
          <a:xfrm>
            <a:off x="973904" y="721503"/>
            <a:ext cx="14073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요구사항 분석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2426474-7E7A-87C9-468B-15B8DC683BCE}"/>
              </a:ext>
            </a:extLst>
          </p:cNvPr>
          <p:cNvSpPr/>
          <p:nvPr/>
        </p:nvSpPr>
        <p:spPr>
          <a:xfrm>
            <a:off x="9684396" y="799260"/>
            <a:ext cx="109970" cy="10050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6F4535D-8F55-C33F-6550-E110DD13AB68}"/>
              </a:ext>
            </a:extLst>
          </p:cNvPr>
          <p:cNvSpPr txBox="1"/>
          <p:nvPr/>
        </p:nvSpPr>
        <p:spPr>
          <a:xfrm>
            <a:off x="9794367" y="695625"/>
            <a:ext cx="16927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err="1"/>
              <a:t>유스케이스</a:t>
            </a:r>
            <a:r>
              <a:rPr lang="ko-KR" altLang="en-US" sz="1400" b="1" dirty="0"/>
              <a:t> 목록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84AF34F-897C-E5B0-F3A8-C64A9E1CBC39}"/>
              </a:ext>
            </a:extLst>
          </p:cNvPr>
          <p:cNvSpPr txBox="1"/>
          <p:nvPr/>
        </p:nvSpPr>
        <p:spPr>
          <a:xfrm>
            <a:off x="550725" y="649457"/>
            <a:ext cx="606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01</a:t>
            </a:r>
            <a:endParaRPr lang="ko-KR" altLang="en-US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40726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>
            <a:extLst>
              <a:ext uri="{FF2B5EF4-FFF2-40B4-BE49-F238E27FC236}">
                <a16:creationId xmlns:a16="http://schemas.microsoft.com/office/drawing/2014/main" id="{B4075208-B6C7-6348-C05F-9D09D5985BA5}"/>
              </a:ext>
            </a:extLst>
          </p:cNvPr>
          <p:cNvSpPr/>
          <p:nvPr/>
        </p:nvSpPr>
        <p:spPr>
          <a:xfrm>
            <a:off x="0" y="1109117"/>
            <a:ext cx="6935638" cy="1063776"/>
          </a:xfrm>
          <a:prstGeom prst="rect">
            <a:avLst/>
          </a:prstGeom>
          <a:solidFill>
            <a:schemeClr val="accent6">
              <a:lumMod val="7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순서도: 처리 7">
            <a:extLst>
              <a:ext uri="{FF2B5EF4-FFF2-40B4-BE49-F238E27FC236}">
                <a16:creationId xmlns:a16="http://schemas.microsoft.com/office/drawing/2014/main" id="{62CBEDB1-C072-EE61-7248-9B4546A22A53}"/>
              </a:ext>
            </a:extLst>
          </p:cNvPr>
          <p:cNvSpPr/>
          <p:nvPr/>
        </p:nvSpPr>
        <p:spPr>
          <a:xfrm>
            <a:off x="163628" y="163629"/>
            <a:ext cx="11858325" cy="6535554"/>
          </a:xfrm>
          <a:prstGeom prst="flowChartProcess">
            <a:avLst/>
          </a:prstGeom>
          <a:noFill/>
          <a:ln w="19050">
            <a:solidFill>
              <a:schemeClr val="tx1"/>
            </a:solidFill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06EF79-673A-8278-6616-59D9BA29350A}"/>
              </a:ext>
            </a:extLst>
          </p:cNvPr>
          <p:cNvSpPr txBox="1"/>
          <p:nvPr/>
        </p:nvSpPr>
        <p:spPr>
          <a:xfrm>
            <a:off x="1267201" y="1354362"/>
            <a:ext cx="38655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유스케이스</a:t>
            </a:r>
            <a:r>
              <a:rPr lang="ko-KR" altLang="en-US" sz="3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목록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D04926F-4620-C6A7-E928-54836F9A2AB8}"/>
              </a:ext>
            </a:extLst>
          </p:cNvPr>
          <p:cNvSpPr txBox="1"/>
          <p:nvPr/>
        </p:nvSpPr>
        <p:spPr>
          <a:xfrm>
            <a:off x="4407613" y="1419315"/>
            <a:ext cx="21953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- </a:t>
            </a:r>
            <a:r>
              <a:rPr lang="ko-KR" altLang="en-US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데이터 조회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9885F04-39A5-03B1-5433-BA1BF32DFCCF}"/>
              </a:ext>
            </a:extLst>
          </p:cNvPr>
          <p:cNvSpPr txBox="1"/>
          <p:nvPr/>
        </p:nvSpPr>
        <p:spPr>
          <a:xfrm>
            <a:off x="1574980" y="4135349"/>
            <a:ext cx="8695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kern="0" spc="0" dirty="0">
                <a:solidFill>
                  <a:srgbClr val="000000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  <a:cs typeface="맑은 고딕 Semilight" panose="020B0502040204020203" pitchFamily="50" charset="-127"/>
              </a:rPr>
              <a:t>의류 이름 검색</a:t>
            </a:r>
            <a:r>
              <a:rPr lang="ko-KR" altLang="en-US" kern="0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맑은 고딕 Semilight" panose="020B0502040204020203" pitchFamily="50" charset="-127"/>
              </a:rPr>
              <a:t> 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kern="0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찾고자 하는 의류를 이름으로 검색한다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0F831C9-CDC0-D89E-5A2F-E38CBC7B50CA}"/>
              </a:ext>
            </a:extLst>
          </p:cNvPr>
          <p:cNvSpPr txBox="1"/>
          <p:nvPr/>
        </p:nvSpPr>
        <p:spPr>
          <a:xfrm>
            <a:off x="1574979" y="4856051"/>
            <a:ext cx="8419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의류 카테고리 검색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: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 찾고자 하는 의류를 카테고리로 검색한다</a:t>
            </a:r>
            <a:r>
              <a:rPr lang="en-US" altLang="ko-KR" kern="0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23" name="그래픽 22" descr="배지 체크 표시1 단색으로 채워진">
            <a:extLst>
              <a:ext uri="{FF2B5EF4-FFF2-40B4-BE49-F238E27FC236}">
                <a16:creationId xmlns:a16="http://schemas.microsoft.com/office/drawing/2014/main" id="{6D59F4B3-D019-7FBC-DA88-C47061488F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67201" y="4161676"/>
            <a:ext cx="307777" cy="307777"/>
          </a:xfrm>
          <a:prstGeom prst="rect">
            <a:avLst/>
          </a:prstGeom>
        </p:spPr>
      </p:pic>
      <p:pic>
        <p:nvPicPr>
          <p:cNvPr id="24" name="그래픽 23" descr="배지 체크 표시1 단색으로 채워진">
            <a:extLst>
              <a:ext uri="{FF2B5EF4-FFF2-40B4-BE49-F238E27FC236}">
                <a16:creationId xmlns:a16="http://schemas.microsoft.com/office/drawing/2014/main" id="{4DBE2AF8-B623-CB35-9115-03EA95A556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67201" y="4886828"/>
            <a:ext cx="307777" cy="307777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BE941307-C841-7B97-F4B5-14BA2E8BD0D8}"/>
              </a:ext>
            </a:extLst>
          </p:cNvPr>
          <p:cNvSpPr txBox="1"/>
          <p:nvPr/>
        </p:nvSpPr>
        <p:spPr>
          <a:xfrm>
            <a:off x="1574979" y="5575043"/>
            <a:ext cx="8419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의류 태그 검색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 :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kern="0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찾고자 하는 의류를 태그로 검색한다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26" name="그래픽 25" descr="배지 체크 표시1 단색으로 채워진">
            <a:extLst>
              <a:ext uri="{FF2B5EF4-FFF2-40B4-BE49-F238E27FC236}">
                <a16:creationId xmlns:a16="http://schemas.microsoft.com/office/drawing/2014/main" id="{9B67C911-D75F-675A-25E1-73CBFB6876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67201" y="5605820"/>
            <a:ext cx="307777" cy="307777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5667013B-F903-F250-4329-36CAA583D589}"/>
              </a:ext>
            </a:extLst>
          </p:cNvPr>
          <p:cNvSpPr txBox="1"/>
          <p:nvPr/>
        </p:nvSpPr>
        <p:spPr>
          <a:xfrm>
            <a:off x="1574982" y="2689392"/>
            <a:ext cx="8618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kern="0" spc="0" dirty="0">
                <a:solidFill>
                  <a:srgbClr val="000000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의류 데이터 </a:t>
            </a:r>
            <a:r>
              <a:rPr lang="ko-KR" altLang="en-US" kern="0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조회 </a:t>
            </a:r>
            <a:r>
              <a:rPr lang="en-US" altLang="ko-KR" kern="0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선택한 의류 </a:t>
            </a:r>
            <a:r>
              <a:rPr lang="ko-KR" altLang="en-US" kern="0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정보를 제공한다 </a:t>
            </a:r>
            <a:r>
              <a:rPr lang="en-US" altLang="ko-KR" kern="0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 </a:t>
            </a:r>
            <a:r>
              <a:rPr lang="ko-KR" altLang="en-US" kern="0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사진</a:t>
            </a:r>
            <a:r>
              <a:rPr lang="en-US" altLang="ko-KR" kern="0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kern="0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이름</a:t>
            </a:r>
            <a:r>
              <a:rPr lang="en-US" altLang="ko-KR" kern="0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kern="0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카테고리</a:t>
            </a:r>
            <a:r>
              <a:rPr lang="en-US" altLang="ko-KR" kern="0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kern="0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태그 </a:t>
            </a:r>
            <a:r>
              <a:rPr lang="en-US" altLang="ko-KR" kern="0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FD9B7B7-7EDD-4A49-2299-C2DC5AE56F90}"/>
              </a:ext>
            </a:extLst>
          </p:cNvPr>
          <p:cNvSpPr txBox="1"/>
          <p:nvPr/>
        </p:nvSpPr>
        <p:spPr>
          <a:xfrm>
            <a:off x="1574980" y="3410094"/>
            <a:ext cx="9518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kern="0" spc="0" dirty="0">
                <a:solidFill>
                  <a:srgbClr val="000000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의류 </a:t>
            </a:r>
            <a:r>
              <a:rPr lang="ko-KR" altLang="en-US" kern="0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데이터 목록 조회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 : </a:t>
            </a:r>
            <a:r>
              <a:rPr lang="ko-KR" altLang="en-US" kern="0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의류 목록 검색 빈도수를 내림차순으로 정렬하여 제공한다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29" name="그래픽 28" descr="배지 체크 표시1 단색으로 채워진">
            <a:extLst>
              <a:ext uri="{FF2B5EF4-FFF2-40B4-BE49-F238E27FC236}">
                <a16:creationId xmlns:a16="http://schemas.microsoft.com/office/drawing/2014/main" id="{BCA6892A-26B5-E8F7-ACE5-EC178B2F79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67203" y="2720169"/>
            <a:ext cx="307777" cy="307777"/>
          </a:xfrm>
          <a:prstGeom prst="rect">
            <a:avLst/>
          </a:prstGeom>
        </p:spPr>
      </p:pic>
      <p:pic>
        <p:nvPicPr>
          <p:cNvPr id="30" name="그래픽 29" descr="배지 체크 표시1 단색으로 채워진">
            <a:extLst>
              <a:ext uri="{FF2B5EF4-FFF2-40B4-BE49-F238E27FC236}">
                <a16:creationId xmlns:a16="http://schemas.microsoft.com/office/drawing/2014/main" id="{9CA6E7C1-1ABA-77BA-35C1-35B4409A44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67200" y="3440871"/>
            <a:ext cx="307777" cy="30777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08FAC44-E55B-B5F3-B9B1-0CFFF55D4FC9}"/>
              </a:ext>
            </a:extLst>
          </p:cNvPr>
          <p:cNvSpPr txBox="1"/>
          <p:nvPr/>
        </p:nvSpPr>
        <p:spPr>
          <a:xfrm>
            <a:off x="973904" y="721503"/>
            <a:ext cx="14073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요구사항 분석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C4B144C-E21B-D2BF-A943-84D72F3295B5}"/>
              </a:ext>
            </a:extLst>
          </p:cNvPr>
          <p:cNvSpPr/>
          <p:nvPr/>
        </p:nvSpPr>
        <p:spPr>
          <a:xfrm>
            <a:off x="9684396" y="799260"/>
            <a:ext cx="109970" cy="10050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1C79303-97BB-DEED-F2C0-FA6DE870BB2E}"/>
              </a:ext>
            </a:extLst>
          </p:cNvPr>
          <p:cNvSpPr txBox="1"/>
          <p:nvPr/>
        </p:nvSpPr>
        <p:spPr>
          <a:xfrm>
            <a:off x="9794367" y="695625"/>
            <a:ext cx="16927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err="1"/>
              <a:t>유스케이스</a:t>
            </a:r>
            <a:r>
              <a:rPr lang="ko-KR" altLang="en-US" sz="1400" b="1" dirty="0"/>
              <a:t> 목록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1E28AF7-C55B-D954-EDAE-930B3705CB49}"/>
              </a:ext>
            </a:extLst>
          </p:cNvPr>
          <p:cNvSpPr txBox="1"/>
          <p:nvPr/>
        </p:nvSpPr>
        <p:spPr>
          <a:xfrm>
            <a:off x="550725" y="649457"/>
            <a:ext cx="606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01</a:t>
            </a:r>
            <a:endParaRPr lang="ko-KR" altLang="en-US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71871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직사각형 31">
            <a:extLst>
              <a:ext uri="{FF2B5EF4-FFF2-40B4-BE49-F238E27FC236}">
                <a16:creationId xmlns:a16="http://schemas.microsoft.com/office/drawing/2014/main" id="{ED15854C-BB4C-BDE9-3C97-4BDF756C33A7}"/>
              </a:ext>
            </a:extLst>
          </p:cNvPr>
          <p:cNvSpPr/>
          <p:nvPr/>
        </p:nvSpPr>
        <p:spPr>
          <a:xfrm>
            <a:off x="0" y="1109117"/>
            <a:ext cx="6935638" cy="1063776"/>
          </a:xfrm>
          <a:prstGeom prst="rect">
            <a:avLst/>
          </a:prstGeom>
          <a:solidFill>
            <a:schemeClr val="accent6">
              <a:lumMod val="7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순서도: 처리 7">
            <a:extLst>
              <a:ext uri="{FF2B5EF4-FFF2-40B4-BE49-F238E27FC236}">
                <a16:creationId xmlns:a16="http://schemas.microsoft.com/office/drawing/2014/main" id="{62CBEDB1-C072-EE61-7248-9B4546A22A53}"/>
              </a:ext>
            </a:extLst>
          </p:cNvPr>
          <p:cNvSpPr/>
          <p:nvPr/>
        </p:nvSpPr>
        <p:spPr>
          <a:xfrm>
            <a:off x="163628" y="163629"/>
            <a:ext cx="11858325" cy="6535554"/>
          </a:xfrm>
          <a:prstGeom prst="flowChartProcess">
            <a:avLst/>
          </a:prstGeom>
          <a:noFill/>
          <a:ln w="19050">
            <a:solidFill>
              <a:schemeClr val="tx1"/>
            </a:solidFill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06EF79-673A-8278-6616-59D9BA29350A}"/>
              </a:ext>
            </a:extLst>
          </p:cNvPr>
          <p:cNvSpPr txBox="1"/>
          <p:nvPr/>
        </p:nvSpPr>
        <p:spPr>
          <a:xfrm>
            <a:off x="1267201" y="1354362"/>
            <a:ext cx="38655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유스케이스</a:t>
            </a:r>
            <a:r>
              <a:rPr lang="ko-KR" altLang="en-US" sz="3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목록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5CDB637-797F-4FCE-41F7-E2CD8B880651}"/>
              </a:ext>
            </a:extLst>
          </p:cNvPr>
          <p:cNvSpPr txBox="1"/>
          <p:nvPr/>
        </p:nvSpPr>
        <p:spPr>
          <a:xfrm>
            <a:off x="4401384" y="1415916"/>
            <a:ext cx="235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- </a:t>
            </a:r>
            <a:r>
              <a:rPr lang="ko-KR" altLang="en-US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날씨 </a:t>
            </a:r>
            <a:r>
              <a:rPr lang="en-US" altLang="ko-KR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/ </a:t>
            </a:r>
            <a:r>
              <a:rPr lang="ko-KR" altLang="en-US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캘린더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08CEB93-2762-1568-C7B2-972567617461}"/>
              </a:ext>
            </a:extLst>
          </p:cNvPr>
          <p:cNvSpPr txBox="1"/>
          <p:nvPr/>
        </p:nvSpPr>
        <p:spPr>
          <a:xfrm>
            <a:off x="1574980" y="4135349"/>
            <a:ext cx="8695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의류 착용 사진 수정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: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캘린더에</a:t>
            </a:r>
            <a:r>
              <a:rPr lang="ko-KR" altLang="en-US" kern="0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의류 착용 사진을 수정한다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E5F7641-380C-4E22-631B-28628A6C2017}"/>
              </a:ext>
            </a:extLst>
          </p:cNvPr>
          <p:cNvSpPr txBox="1"/>
          <p:nvPr/>
        </p:nvSpPr>
        <p:spPr>
          <a:xfrm>
            <a:off x="1574979" y="4856051"/>
            <a:ext cx="8419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의류 착용 사진 삭제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: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캘린더에</a:t>
            </a:r>
            <a:r>
              <a:rPr lang="ko-KR" altLang="en-US" kern="0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의류 착용 사진을 삭제한다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20" name="그래픽 19" descr="배지 체크 표시1 단색으로 채워진">
            <a:extLst>
              <a:ext uri="{FF2B5EF4-FFF2-40B4-BE49-F238E27FC236}">
                <a16:creationId xmlns:a16="http://schemas.microsoft.com/office/drawing/2014/main" id="{B9C250C8-B206-A2A7-AEAE-23875B9ACE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67201" y="4161676"/>
            <a:ext cx="307777" cy="307777"/>
          </a:xfrm>
          <a:prstGeom prst="rect">
            <a:avLst/>
          </a:prstGeom>
        </p:spPr>
      </p:pic>
      <p:pic>
        <p:nvPicPr>
          <p:cNvPr id="21" name="그래픽 20" descr="배지 체크 표시1 단색으로 채워진">
            <a:extLst>
              <a:ext uri="{FF2B5EF4-FFF2-40B4-BE49-F238E27FC236}">
                <a16:creationId xmlns:a16="http://schemas.microsoft.com/office/drawing/2014/main" id="{0C496597-F67F-0AB5-0287-D46264B2D9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67201" y="4886828"/>
            <a:ext cx="307777" cy="30777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3D9C91C-372F-21AE-88DC-7E8790BFF505}"/>
              </a:ext>
            </a:extLst>
          </p:cNvPr>
          <p:cNvSpPr txBox="1"/>
          <p:nvPr/>
        </p:nvSpPr>
        <p:spPr>
          <a:xfrm>
            <a:off x="1574979" y="5575043"/>
            <a:ext cx="8419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의류 착용 사진 조회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: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캘린더에</a:t>
            </a:r>
            <a:r>
              <a:rPr lang="ko-KR" altLang="en-US" kern="0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의류 착용 사진을 조회한다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23" name="그래픽 22" descr="배지 체크 표시1 단색으로 채워진">
            <a:extLst>
              <a:ext uri="{FF2B5EF4-FFF2-40B4-BE49-F238E27FC236}">
                <a16:creationId xmlns:a16="http://schemas.microsoft.com/office/drawing/2014/main" id="{6D5DC976-FDAD-12CE-53C4-55ABEC54E0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67201" y="5605820"/>
            <a:ext cx="307777" cy="30777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7A6C3807-227C-1977-1E38-51DE5AE373A5}"/>
              </a:ext>
            </a:extLst>
          </p:cNvPr>
          <p:cNvSpPr txBox="1"/>
          <p:nvPr/>
        </p:nvSpPr>
        <p:spPr>
          <a:xfrm>
            <a:off x="1574982" y="2689392"/>
            <a:ext cx="8302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kern="0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날씨 정보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kern="0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조회 </a:t>
            </a:r>
            <a:r>
              <a:rPr lang="en-US" altLang="ko-KR" kern="0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kern="0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특정 날짜의 날씨 정보를 조회한다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819B787-9A69-E4E8-FAB2-65414A046E91}"/>
              </a:ext>
            </a:extLst>
          </p:cNvPr>
          <p:cNvSpPr txBox="1"/>
          <p:nvPr/>
        </p:nvSpPr>
        <p:spPr>
          <a:xfrm>
            <a:off x="1574980" y="3410094"/>
            <a:ext cx="9518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의류 착용 사진 등록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: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kern="0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캘린더에 의류 착용 사진을 등록한다</a:t>
            </a:r>
            <a:r>
              <a:rPr lang="en-US" altLang="ko-KR" kern="0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26" name="그래픽 25" descr="배지 체크 표시1 단색으로 채워진">
            <a:extLst>
              <a:ext uri="{FF2B5EF4-FFF2-40B4-BE49-F238E27FC236}">
                <a16:creationId xmlns:a16="http://schemas.microsoft.com/office/drawing/2014/main" id="{2B0AC863-A750-048F-BE36-6BCB544071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67203" y="2720169"/>
            <a:ext cx="307777" cy="307777"/>
          </a:xfrm>
          <a:prstGeom prst="rect">
            <a:avLst/>
          </a:prstGeom>
        </p:spPr>
      </p:pic>
      <p:pic>
        <p:nvPicPr>
          <p:cNvPr id="27" name="그래픽 26" descr="배지 체크 표시1 단색으로 채워진">
            <a:extLst>
              <a:ext uri="{FF2B5EF4-FFF2-40B4-BE49-F238E27FC236}">
                <a16:creationId xmlns:a16="http://schemas.microsoft.com/office/drawing/2014/main" id="{4514B1A8-9671-9E99-C712-A550DC4BEF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67200" y="3440871"/>
            <a:ext cx="307777" cy="307777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DF2D2676-9A1F-5F56-8E5B-DCBF6C4E1723}"/>
              </a:ext>
            </a:extLst>
          </p:cNvPr>
          <p:cNvSpPr txBox="1"/>
          <p:nvPr/>
        </p:nvSpPr>
        <p:spPr>
          <a:xfrm>
            <a:off x="973904" y="721503"/>
            <a:ext cx="14073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요구사항 분석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792ED46-2A53-99FA-84FB-15E7579140C8}"/>
              </a:ext>
            </a:extLst>
          </p:cNvPr>
          <p:cNvSpPr/>
          <p:nvPr/>
        </p:nvSpPr>
        <p:spPr>
          <a:xfrm>
            <a:off x="9684396" y="799260"/>
            <a:ext cx="109970" cy="10050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E008A90-CB15-A4AB-6901-93869723CB31}"/>
              </a:ext>
            </a:extLst>
          </p:cNvPr>
          <p:cNvSpPr txBox="1"/>
          <p:nvPr/>
        </p:nvSpPr>
        <p:spPr>
          <a:xfrm>
            <a:off x="9794367" y="695625"/>
            <a:ext cx="16927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err="1"/>
              <a:t>유스케이스</a:t>
            </a:r>
            <a:r>
              <a:rPr lang="ko-KR" altLang="en-US" sz="1400" b="1" dirty="0"/>
              <a:t> 목록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A38F1B9-AAA0-CCEE-C70E-1C2F2F03017D}"/>
              </a:ext>
            </a:extLst>
          </p:cNvPr>
          <p:cNvSpPr txBox="1"/>
          <p:nvPr/>
        </p:nvSpPr>
        <p:spPr>
          <a:xfrm>
            <a:off x="550725" y="649457"/>
            <a:ext cx="606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01</a:t>
            </a:r>
            <a:endParaRPr lang="ko-KR" altLang="en-US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786634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656</TotalTime>
  <Words>637</Words>
  <Application>Microsoft Office PowerPoint</Application>
  <PresentationFormat>와이드스크린</PresentationFormat>
  <Paragraphs>209</Paragraphs>
  <Slides>33</Slides>
  <Notes>0</Notes>
  <HiddenSlides>1</HiddenSlides>
  <MMClips>4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38" baseType="lpstr">
      <vt:lpstr>HY헤드라인M</vt:lpstr>
      <vt:lpstr>HY견고딕</vt:lpstr>
      <vt:lpstr>Arial</vt:lpstr>
      <vt:lpstr>맑은 고딕</vt:lpstr>
      <vt:lpstr>Office 테마</vt:lpstr>
      <vt:lpstr>Hanger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감사합니다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Hanger</dc:title>
  <dc:creator>고명세</dc:creator>
  <cp:lastModifiedBy>고명세</cp:lastModifiedBy>
  <cp:revision>59</cp:revision>
  <dcterms:created xsi:type="dcterms:W3CDTF">2022-06-08T03:03:09Z</dcterms:created>
  <dcterms:modified xsi:type="dcterms:W3CDTF">2022-06-16T14:02:15Z</dcterms:modified>
</cp:coreProperties>
</file>